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8" r:id="rId3"/>
    <p:sldId id="261" r:id="rId4"/>
    <p:sldId id="268" r:id="rId5"/>
    <p:sldId id="280" r:id="rId6"/>
    <p:sldId id="269" r:id="rId7"/>
    <p:sldId id="270" r:id="rId8"/>
    <p:sldId id="271" r:id="rId9"/>
    <p:sldId id="275" r:id="rId10"/>
    <p:sldId id="281" r:id="rId11"/>
    <p:sldId id="279" r:id="rId12"/>
    <p:sldId id="259" r:id="rId13"/>
    <p:sldId id="276" r:id="rId14"/>
    <p:sldId id="263" r:id="rId15"/>
    <p:sldId id="264" r:id="rId16"/>
    <p:sldId id="277" r:id="rId17"/>
    <p:sldId id="266" r:id="rId18"/>
    <p:sldId id="267" r:id="rId19"/>
    <p:sldId id="278" r:id="rId20"/>
    <p:sldId id="272" r:id="rId21"/>
    <p:sldId id="274" r:id="rId22"/>
    <p:sldId id="260" r:id="rId23"/>
  </p:sldIdLst>
  <p:sldSz cx="9144000" cy="5715000" type="screen16x10"/>
  <p:notesSz cx="6858000" cy="9144000"/>
  <p:custShowLst>
    <p:custShow name="재구성한 쇼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21"/>
        <p:sld r:id="rId22"/>
        <p:sld r:id="rId23"/>
      </p:sldLst>
    </p:custShow>
  </p:custShow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병준" initials="한" lastIdx="3" clrIdx="0">
    <p:extLst>
      <p:ext uri="{19B8F6BF-5375-455C-9EA6-DF929625EA0E}">
        <p15:presenceInfo xmlns:p15="http://schemas.microsoft.com/office/powerpoint/2012/main" userId="4efe76e76bb01f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6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9" autoAdjust="0"/>
    <p:restoredTop sz="73082" autoAdjust="0"/>
  </p:normalViewPr>
  <p:slideViewPr>
    <p:cSldViewPr>
      <p:cViewPr varScale="1">
        <p:scale>
          <a:sx n="74" d="100"/>
          <a:sy n="74" d="100"/>
        </p:scale>
        <p:origin x="1512" y="72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650DE-9460-42A3-AEC7-6E31930C4C64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87C99-2039-44D5-981F-9166D6A27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51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한정우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전국지도</a:t>
            </a:r>
            <a:r>
              <a:rPr lang="en-US" altLang="ko-KR" dirty="0"/>
              <a:t>,</a:t>
            </a:r>
            <a:r>
              <a:rPr lang="ko-KR" altLang="en-US" dirty="0"/>
              <a:t>서울</a:t>
            </a:r>
            <a:r>
              <a:rPr lang="en-US" altLang="ko-KR" dirty="0"/>
              <a:t>, </a:t>
            </a:r>
            <a:r>
              <a:rPr lang="ko-KR" altLang="en-US" dirty="0"/>
              <a:t>대전</a:t>
            </a:r>
            <a:r>
              <a:rPr lang="en-US" altLang="ko-KR" dirty="0"/>
              <a:t>, </a:t>
            </a:r>
            <a:r>
              <a:rPr lang="ko-KR" altLang="en-US" dirty="0"/>
              <a:t>제주도의 각 관광지 위치와 순위 분석</a:t>
            </a:r>
            <a:r>
              <a:rPr lang="en-US" altLang="ko-KR" dirty="0"/>
              <a:t>, PPT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아이디어 의논</a:t>
            </a:r>
            <a:r>
              <a:rPr lang="ko-KR" altLang="en-US" baseline="0" dirty="0"/>
              <a:t> 제시</a:t>
            </a:r>
            <a:endParaRPr lang="ko-KR" altLang="en-US" dirty="0"/>
          </a:p>
          <a:p>
            <a:r>
              <a:rPr lang="ko-KR" altLang="en-US" dirty="0"/>
              <a:t>김현준 </a:t>
            </a:r>
            <a:r>
              <a:rPr lang="en-US" altLang="ko-KR" dirty="0"/>
              <a:t>: </a:t>
            </a:r>
            <a:r>
              <a:rPr lang="ko-KR" altLang="en-US" dirty="0"/>
              <a:t>전국의 관광지 </a:t>
            </a:r>
            <a:r>
              <a:rPr lang="ko-KR" altLang="en-US" dirty="0" err="1"/>
              <a:t>방문수를</a:t>
            </a:r>
            <a:r>
              <a:rPr lang="ko-KR" altLang="en-US" dirty="0"/>
              <a:t>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분석</a:t>
            </a:r>
            <a:r>
              <a:rPr lang="en-US" altLang="ko-KR" dirty="0"/>
              <a:t>, </a:t>
            </a:r>
            <a:r>
              <a:rPr lang="ko-KR" altLang="en-US" dirty="0"/>
              <a:t>프로젝트를 위한 주제와 아이디어 제시</a:t>
            </a:r>
          </a:p>
          <a:p>
            <a:r>
              <a:rPr lang="ko-KR" altLang="en-US" dirty="0" err="1"/>
              <a:t>김상신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프로젝트를 위한 주제와 아이디어 제시</a:t>
            </a:r>
            <a:r>
              <a:rPr lang="en-US" altLang="ko-KR" dirty="0"/>
              <a:t>, </a:t>
            </a:r>
            <a:r>
              <a:rPr lang="ko-KR" altLang="en-US" dirty="0"/>
              <a:t>관광지 별 위치 정보 수집</a:t>
            </a:r>
            <a:r>
              <a:rPr lang="en-US" altLang="ko-KR" dirty="0"/>
              <a:t>, </a:t>
            </a:r>
            <a:r>
              <a:rPr lang="ko-KR" altLang="en-US" dirty="0"/>
              <a:t>데이터 활용방안 조사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87C99-2039-44D5-981F-9166D6A275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55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부제목 2"/>
          <p:cNvSpPr>
            <a:spLocks noGrp="1"/>
          </p:cNvSpPr>
          <p:nvPr>
            <p:ph type="subTitle" idx="10" hasCustomPrompt="1"/>
          </p:nvPr>
        </p:nvSpPr>
        <p:spPr>
          <a:xfrm>
            <a:off x="3060700" y="3894421"/>
            <a:ext cx="3022600" cy="482502"/>
          </a:xfrm>
          <a:prstGeom prst="bracketPair">
            <a:avLst>
              <a:gd name="adj" fmla="val 27714"/>
            </a:avLst>
          </a:prstGeom>
          <a:solidFill>
            <a:schemeClr val="bg1">
              <a:lumMod val="95000"/>
              <a:alpha val="12000"/>
            </a:schemeClr>
          </a:solidFill>
          <a:ln w="38100">
            <a:solidFill>
              <a:schemeClr val="bg1"/>
            </a:solidFill>
          </a:ln>
        </p:spPr>
        <p:txBody>
          <a:bodyPr lIns="180000" rIns="180000" anchor="ctr">
            <a:noAutofit/>
          </a:bodyPr>
          <a:lstStyle>
            <a:lvl1pPr marL="0" indent="0" algn="dist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err="1"/>
              <a:t>텍스트입력하세요</a:t>
            </a:r>
            <a:endParaRPr lang="ko-KR" altLang="en-US" dirty="0"/>
          </a:p>
        </p:txBody>
      </p:sp>
      <p:sp>
        <p:nvSpPr>
          <p:cNvPr id="122" name="자유형 121"/>
          <p:cNvSpPr/>
          <p:nvPr userDrawn="1"/>
        </p:nvSpPr>
        <p:spPr>
          <a:xfrm rot="8100000">
            <a:off x="3849698" y="1621789"/>
            <a:ext cx="1444606" cy="1435000"/>
          </a:xfrm>
          <a:custGeom>
            <a:avLst/>
            <a:gdLst>
              <a:gd name="connsiteX0" fmla="*/ 1352255 w 2704510"/>
              <a:gd name="connsiteY0" fmla="*/ 2686528 h 2686528"/>
              <a:gd name="connsiteX1" fmla="*/ 0 w 2704510"/>
              <a:gd name="connsiteY1" fmla="*/ 1334273 h 2686528"/>
              <a:gd name="connsiteX2" fmla="*/ 3137 w 2704510"/>
              <a:gd name="connsiteY2" fmla="*/ 1272159 h 2686528"/>
              <a:gd name="connsiteX3" fmla="*/ 3742 w 2704510"/>
              <a:gd name="connsiteY3" fmla="*/ 1278162 h 2686528"/>
              <a:gd name="connsiteX4" fmla="*/ 6984 w 2704510"/>
              <a:gd name="connsiteY4" fmla="*/ 1213995 h 2686528"/>
              <a:gd name="connsiteX5" fmla="*/ 1352783 w 2704510"/>
              <a:gd name="connsiteY5" fmla="*/ 0 h 2686528"/>
              <a:gd name="connsiteX6" fmla="*/ 2704510 w 2704510"/>
              <a:gd name="connsiteY6" fmla="*/ 0 h 2686528"/>
              <a:gd name="connsiteX7" fmla="*/ 2704510 w 2704510"/>
              <a:gd name="connsiteY7" fmla="*/ 1334273 h 2686528"/>
              <a:gd name="connsiteX8" fmla="*/ 1352255 w 2704510"/>
              <a:gd name="connsiteY8" fmla="*/ 2686528 h 268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4510" h="2686528">
                <a:moveTo>
                  <a:pt x="1352255" y="2686528"/>
                </a:moveTo>
                <a:cubicBezTo>
                  <a:pt x="605425" y="2686528"/>
                  <a:pt x="0" y="2081103"/>
                  <a:pt x="0" y="1334273"/>
                </a:cubicBezTo>
                <a:lnTo>
                  <a:pt x="3137" y="1272159"/>
                </a:lnTo>
                <a:lnTo>
                  <a:pt x="3742" y="1278162"/>
                </a:lnTo>
                <a:lnTo>
                  <a:pt x="6984" y="1213995"/>
                </a:lnTo>
                <a:cubicBezTo>
                  <a:pt x="76260" y="532112"/>
                  <a:pt x="652357" y="0"/>
                  <a:pt x="1352783" y="0"/>
                </a:cubicBezTo>
                <a:lnTo>
                  <a:pt x="2704510" y="0"/>
                </a:lnTo>
                <a:lnTo>
                  <a:pt x="2704510" y="1334273"/>
                </a:lnTo>
                <a:cubicBezTo>
                  <a:pt x="2704510" y="2081103"/>
                  <a:pt x="2099085" y="2686528"/>
                  <a:pt x="1352255" y="2686528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7" name="자유형 126"/>
          <p:cNvSpPr/>
          <p:nvPr userDrawn="1"/>
        </p:nvSpPr>
        <p:spPr>
          <a:xfrm rot="8100000">
            <a:off x="3521099" y="1286030"/>
            <a:ext cx="2101802" cy="2087828"/>
          </a:xfrm>
          <a:custGeom>
            <a:avLst/>
            <a:gdLst>
              <a:gd name="connsiteX0" fmla="*/ 2336839 w 2616266"/>
              <a:gd name="connsiteY0" fmla="*/ 277505 h 2598872"/>
              <a:gd name="connsiteX1" fmla="*/ 1317951 w 2616266"/>
              <a:gd name="connsiteY1" fmla="*/ 277505 h 2598872"/>
              <a:gd name="connsiteX2" fmla="*/ 303531 w 2616266"/>
              <a:gd name="connsiteY2" fmla="*/ 1192576 h 2598872"/>
              <a:gd name="connsiteX3" fmla="*/ 301088 w 2616266"/>
              <a:gd name="connsiteY3" fmla="*/ 1240943 h 2598872"/>
              <a:gd name="connsiteX4" fmla="*/ 300632 w 2616266"/>
              <a:gd name="connsiteY4" fmla="*/ 1236418 h 2598872"/>
              <a:gd name="connsiteX5" fmla="*/ 298267 w 2616266"/>
              <a:gd name="connsiteY5" fmla="*/ 1283237 h 2598872"/>
              <a:gd name="connsiteX6" fmla="*/ 1317553 w 2616266"/>
              <a:gd name="connsiteY6" fmla="*/ 2302524 h 2598872"/>
              <a:gd name="connsiteX7" fmla="*/ 2336839 w 2616266"/>
              <a:gd name="connsiteY7" fmla="*/ 1283237 h 2598872"/>
              <a:gd name="connsiteX8" fmla="*/ 2616266 w 2616266"/>
              <a:gd name="connsiteY8" fmla="*/ 0 h 2598872"/>
              <a:gd name="connsiteX9" fmla="*/ 2616266 w 2616266"/>
              <a:gd name="connsiteY9" fmla="*/ 1290738 h 2598872"/>
              <a:gd name="connsiteX10" fmla="*/ 1308133 w 2616266"/>
              <a:gd name="connsiteY10" fmla="*/ 2598872 h 2598872"/>
              <a:gd name="connsiteX11" fmla="*/ 0 w 2616266"/>
              <a:gd name="connsiteY11" fmla="*/ 1290738 h 2598872"/>
              <a:gd name="connsiteX12" fmla="*/ 3035 w 2616266"/>
              <a:gd name="connsiteY12" fmla="*/ 1230651 h 2598872"/>
              <a:gd name="connsiteX13" fmla="*/ 3620 w 2616266"/>
              <a:gd name="connsiteY13" fmla="*/ 1236458 h 2598872"/>
              <a:gd name="connsiteX14" fmla="*/ 6756 w 2616266"/>
              <a:gd name="connsiteY14" fmla="*/ 1174385 h 2598872"/>
              <a:gd name="connsiteX15" fmla="*/ 1308644 w 2616266"/>
              <a:gd name="connsiteY15" fmla="*/ 0 h 259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16266" h="2598872">
                <a:moveTo>
                  <a:pt x="2336839" y="277505"/>
                </a:moveTo>
                <a:lnTo>
                  <a:pt x="1317951" y="277505"/>
                </a:lnTo>
                <a:cubicBezTo>
                  <a:pt x="789993" y="277505"/>
                  <a:pt x="355749" y="678594"/>
                  <a:pt x="303531" y="1192576"/>
                </a:cubicBezTo>
                <a:lnTo>
                  <a:pt x="301088" y="1240943"/>
                </a:lnTo>
                <a:lnTo>
                  <a:pt x="300632" y="1236418"/>
                </a:lnTo>
                <a:lnTo>
                  <a:pt x="298267" y="1283237"/>
                </a:lnTo>
                <a:cubicBezTo>
                  <a:pt x="298267" y="1846174"/>
                  <a:pt x="754617" y="2302524"/>
                  <a:pt x="1317553" y="2302524"/>
                </a:cubicBezTo>
                <a:cubicBezTo>
                  <a:pt x="1880489" y="2302524"/>
                  <a:pt x="2336839" y="1846174"/>
                  <a:pt x="2336839" y="1283237"/>
                </a:cubicBezTo>
                <a:close/>
                <a:moveTo>
                  <a:pt x="2616266" y="0"/>
                </a:moveTo>
                <a:lnTo>
                  <a:pt x="2616266" y="1290738"/>
                </a:lnTo>
                <a:cubicBezTo>
                  <a:pt x="2616266" y="2013201"/>
                  <a:pt x="2030595" y="2598872"/>
                  <a:pt x="1308133" y="2598872"/>
                </a:cubicBezTo>
                <a:cubicBezTo>
                  <a:pt x="585671" y="2598872"/>
                  <a:pt x="0" y="2013201"/>
                  <a:pt x="0" y="1290738"/>
                </a:cubicBezTo>
                <a:lnTo>
                  <a:pt x="3035" y="1230651"/>
                </a:lnTo>
                <a:lnTo>
                  <a:pt x="3620" y="1236458"/>
                </a:lnTo>
                <a:lnTo>
                  <a:pt x="6756" y="1174385"/>
                </a:lnTo>
                <a:cubicBezTo>
                  <a:pt x="73772" y="514750"/>
                  <a:pt x="631072" y="0"/>
                  <a:pt x="1308644" y="0"/>
                </a:cubicBezTo>
                <a:close/>
              </a:path>
            </a:pathLst>
          </a:custGeom>
          <a:solidFill>
            <a:schemeClr val="bg1">
              <a:lumMod val="95000"/>
              <a:alpha val="8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9" name="Content Placeholder 2"/>
          <p:cNvSpPr>
            <a:spLocks noGrp="1"/>
          </p:cNvSpPr>
          <p:nvPr>
            <p:ph idx="1"/>
          </p:nvPr>
        </p:nvSpPr>
        <p:spPr>
          <a:xfrm>
            <a:off x="3259007" y="4460142"/>
            <a:ext cx="2824293" cy="324990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6440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6217" y="2451100"/>
            <a:ext cx="1693740" cy="812800"/>
          </a:xfrm>
        </p:spPr>
        <p:txBody>
          <a:bodyPr>
            <a:normAutofit/>
          </a:bodyPr>
          <a:lstStyle>
            <a:lvl1pPr algn="dist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3706" y="1358898"/>
            <a:ext cx="4430782" cy="2997202"/>
          </a:xfrm>
        </p:spPr>
        <p:txBody>
          <a:bodyPr anchor="ctr"/>
          <a:lstStyle>
            <a:lvl1pPr>
              <a:lnSpc>
                <a:spcPct val="15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3357" y="5233764"/>
            <a:ext cx="991131" cy="304271"/>
          </a:xfrm>
        </p:spPr>
        <p:txBody>
          <a:bodyPr/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1D8CF80-F1BD-48B8-952F-F20432D048C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자유형 8"/>
          <p:cNvSpPr/>
          <p:nvPr userDrawn="1"/>
        </p:nvSpPr>
        <p:spPr>
          <a:xfrm rot="10800000">
            <a:off x="991608" y="3984246"/>
            <a:ext cx="1812" cy="17972"/>
          </a:xfrm>
          <a:custGeom>
            <a:avLst/>
            <a:gdLst>
              <a:gd name="connsiteX0" fmla="*/ 1812 w 1812"/>
              <a:gd name="connsiteY0" fmla="*/ 17972 h 17972"/>
              <a:gd name="connsiteX1" fmla="*/ 0 w 1812"/>
              <a:gd name="connsiteY1" fmla="*/ 0 h 17972"/>
              <a:gd name="connsiteX2" fmla="*/ 1812 w 1812"/>
              <a:gd name="connsiteY2" fmla="*/ 0 h 17972"/>
              <a:gd name="connsiteX3" fmla="*/ 1812 w 1812"/>
              <a:gd name="connsiteY3" fmla="*/ 17972 h 1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" h="17972">
                <a:moveTo>
                  <a:pt x="1812" y="17972"/>
                </a:moveTo>
                <a:lnTo>
                  <a:pt x="0" y="0"/>
                </a:lnTo>
                <a:lnTo>
                  <a:pt x="1812" y="0"/>
                </a:lnTo>
                <a:lnTo>
                  <a:pt x="1812" y="17972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7" name="그룹 16"/>
          <p:cNvGrpSpPr/>
          <p:nvPr userDrawn="1"/>
        </p:nvGrpSpPr>
        <p:grpSpPr>
          <a:xfrm flipH="1">
            <a:off x="-1054706" y="927184"/>
            <a:ext cx="3268698" cy="3246964"/>
            <a:chOff x="1277065" y="1134604"/>
            <a:chExt cx="2101802" cy="2087828"/>
          </a:xfrm>
        </p:grpSpPr>
        <p:sp>
          <p:nvSpPr>
            <p:cNvPr id="10" name="자유형 9"/>
            <p:cNvSpPr/>
            <p:nvPr userDrawn="1"/>
          </p:nvSpPr>
          <p:spPr>
            <a:xfrm rot="8100000">
              <a:off x="1571213" y="1436142"/>
              <a:ext cx="1513507" cy="1503443"/>
            </a:xfrm>
            <a:custGeom>
              <a:avLst/>
              <a:gdLst>
                <a:gd name="connsiteX0" fmla="*/ 1352255 w 2704510"/>
                <a:gd name="connsiteY0" fmla="*/ 2686528 h 2686528"/>
                <a:gd name="connsiteX1" fmla="*/ 0 w 2704510"/>
                <a:gd name="connsiteY1" fmla="*/ 1334273 h 2686528"/>
                <a:gd name="connsiteX2" fmla="*/ 3137 w 2704510"/>
                <a:gd name="connsiteY2" fmla="*/ 1272159 h 2686528"/>
                <a:gd name="connsiteX3" fmla="*/ 3742 w 2704510"/>
                <a:gd name="connsiteY3" fmla="*/ 1278162 h 2686528"/>
                <a:gd name="connsiteX4" fmla="*/ 6984 w 2704510"/>
                <a:gd name="connsiteY4" fmla="*/ 1213995 h 2686528"/>
                <a:gd name="connsiteX5" fmla="*/ 1352783 w 2704510"/>
                <a:gd name="connsiteY5" fmla="*/ 0 h 2686528"/>
                <a:gd name="connsiteX6" fmla="*/ 2704510 w 2704510"/>
                <a:gd name="connsiteY6" fmla="*/ 0 h 2686528"/>
                <a:gd name="connsiteX7" fmla="*/ 2704510 w 2704510"/>
                <a:gd name="connsiteY7" fmla="*/ 1334273 h 2686528"/>
                <a:gd name="connsiteX8" fmla="*/ 1352255 w 2704510"/>
                <a:gd name="connsiteY8" fmla="*/ 2686528 h 268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4510" h="2686528">
                  <a:moveTo>
                    <a:pt x="1352255" y="2686528"/>
                  </a:moveTo>
                  <a:cubicBezTo>
                    <a:pt x="605425" y="2686528"/>
                    <a:pt x="0" y="2081103"/>
                    <a:pt x="0" y="1334273"/>
                  </a:cubicBezTo>
                  <a:lnTo>
                    <a:pt x="3137" y="1272159"/>
                  </a:lnTo>
                  <a:lnTo>
                    <a:pt x="3742" y="1278162"/>
                  </a:lnTo>
                  <a:lnTo>
                    <a:pt x="6984" y="1213995"/>
                  </a:lnTo>
                  <a:cubicBezTo>
                    <a:pt x="76260" y="532112"/>
                    <a:pt x="652357" y="0"/>
                    <a:pt x="1352783" y="0"/>
                  </a:cubicBezTo>
                  <a:lnTo>
                    <a:pt x="2704510" y="0"/>
                  </a:lnTo>
                  <a:lnTo>
                    <a:pt x="2704510" y="1334273"/>
                  </a:lnTo>
                  <a:cubicBezTo>
                    <a:pt x="2704510" y="2081103"/>
                    <a:pt x="2099085" y="2686528"/>
                    <a:pt x="1352255" y="2686528"/>
                  </a:cubicBezTo>
                  <a:close/>
                </a:path>
              </a:pathLst>
            </a:cu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자유형 10"/>
            <p:cNvSpPr/>
            <p:nvPr userDrawn="1"/>
          </p:nvSpPr>
          <p:spPr>
            <a:xfrm rot="8100000">
              <a:off x="1277065" y="1134604"/>
              <a:ext cx="2101802" cy="2087828"/>
            </a:xfrm>
            <a:custGeom>
              <a:avLst/>
              <a:gdLst>
                <a:gd name="connsiteX0" fmla="*/ 2336839 w 2616266"/>
                <a:gd name="connsiteY0" fmla="*/ 277505 h 2598872"/>
                <a:gd name="connsiteX1" fmla="*/ 1317951 w 2616266"/>
                <a:gd name="connsiteY1" fmla="*/ 277505 h 2598872"/>
                <a:gd name="connsiteX2" fmla="*/ 303531 w 2616266"/>
                <a:gd name="connsiteY2" fmla="*/ 1192576 h 2598872"/>
                <a:gd name="connsiteX3" fmla="*/ 301088 w 2616266"/>
                <a:gd name="connsiteY3" fmla="*/ 1240943 h 2598872"/>
                <a:gd name="connsiteX4" fmla="*/ 300632 w 2616266"/>
                <a:gd name="connsiteY4" fmla="*/ 1236418 h 2598872"/>
                <a:gd name="connsiteX5" fmla="*/ 298267 w 2616266"/>
                <a:gd name="connsiteY5" fmla="*/ 1283237 h 2598872"/>
                <a:gd name="connsiteX6" fmla="*/ 1317553 w 2616266"/>
                <a:gd name="connsiteY6" fmla="*/ 2302524 h 2598872"/>
                <a:gd name="connsiteX7" fmla="*/ 2336839 w 2616266"/>
                <a:gd name="connsiteY7" fmla="*/ 1283237 h 2598872"/>
                <a:gd name="connsiteX8" fmla="*/ 2616266 w 2616266"/>
                <a:gd name="connsiteY8" fmla="*/ 0 h 2598872"/>
                <a:gd name="connsiteX9" fmla="*/ 2616266 w 2616266"/>
                <a:gd name="connsiteY9" fmla="*/ 1290738 h 2598872"/>
                <a:gd name="connsiteX10" fmla="*/ 1308133 w 2616266"/>
                <a:gd name="connsiteY10" fmla="*/ 2598872 h 2598872"/>
                <a:gd name="connsiteX11" fmla="*/ 0 w 2616266"/>
                <a:gd name="connsiteY11" fmla="*/ 1290738 h 2598872"/>
                <a:gd name="connsiteX12" fmla="*/ 3035 w 2616266"/>
                <a:gd name="connsiteY12" fmla="*/ 1230651 h 2598872"/>
                <a:gd name="connsiteX13" fmla="*/ 3620 w 2616266"/>
                <a:gd name="connsiteY13" fmla="*/ 1236458 h 2598872"/>
                <a:gd name="connsiteX14" fmla="*/ 6756 w 2616266"/>
                <a:gd name="connsiteY14" fmla="*/ 1174385 h 2598872"/>
                <a:gd name="connsiteX15" fmla="*/ 1308644 w 2616266"/>
                <a:gd name="connsiteY15" fmla="*/ 0 h 259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16266" h="2598872">
                  <a:moveTo>
                    <a:pt x="2336839" y="277505"/>
                  </a:moveTo>
                  <a:lnTo>
                    <a:pt x="1317951" y="277505"/>
                  </a:lnTo>
                  <a:cubicBezTo>
                    <a:pt x="789993" y="277505"/>
                    <a:pt x="355749" y="678594"/>
                    <a:pt x="303531" y="1192576"/>
                  </a:cubicBezTo>
                  <a:lnTo>
                    <a:pt x="301088" y="1240943"/>
                  </a:lnTo>
                  <a:lnTo>
                    <a:pt x="300632" y="1236418"/>
                  </a:lnTo>
                  <a:lnTo>
                    <a:pt x="298267" y="1283237"/>
                  </a:lnTo>
                  <a:cubicBezTo>
                    <a:pt x="298267" y="1846174"/>
                    <a:pt x="754617" y="2302524"/>
                    <a:pt x="1317553" y="2302524"/>
                  </a:cubicBezTo>
                  <a:cubicBezTo>
                    <a:pt x="1880489" y="2302524"/>
                    <a:pt x="2336839" y="1846174"/>
                    <a:pt x="2336839" y="1283237"/>
                  </a:cubicBezTo>
                  <a:close/>
                  <a:moveTo>
                    <a:pt x="2616266" y="0"/>
                  </a:moveTo>
                  <a:lnTo>
                    <a:pt x="2616266" y="1290738"/>
                  </a:lnTo>
                  <a:cubicBezTo>
                    <a:pt x="2616266" y="2013201"/>
                    <a:pt x="2030595" y="2598872"/>
                    <a:pt x="1308133" y="2598872"/>
                  </a:cubicBezTo>
                  <a:cubicBezTo>
                    <a:pt x="585671" y="2598872"/>
                    <a:pt x="0" y="2013201"/>
                    <a:pt x="0" y="1290738"/>
                  </a:cubicBezTo>
                  <a:lnTo>
                    <a:pt x="3035" y="1230651"/>
                  </a:lnTo>
                  <a:lnTo>
                    <a:pt x="3620" y="1236458"/>
                  </a:lnTo>
                  <a:lnTo>
                    <a:pt x="6756" y="1174385"/>
                  </a:lnTo>
                  <a:cubicBezTo>
                    <a:pt x="73772" y="514750"/>
                    <a:pt x="631072" y="0"/>
                    <a:pt x="1308644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5000"/>
              </a:schemeClr>
            </a:solidFill>
            <a:ln w="508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4" name="직선 연결선 13"/>
          <p:cNvCxnSpPr/>
          <p:nvPr userDrawn="1"/>
        </p:nvCxnSpPr>
        <p:spPr>
          <a:xfrm>
            <a:off x="4355976" y="2524325"/>
            <a:ext cx="0" cy="666349"/>
          </a:xfrm>
          <a:prstGeom prst="line">
            <a:avLst/>
          </a:prstGeom>
          <a:ln w="508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221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>
            <a:off x="-108520" y="0"/>
            <a:ext cx="9433048" cy="409228"/>
          </a:xfrm>
          <a:custGeom>
            <a:avLst/>
            <a:gdLst>
              <a:gd name="connsiteX0" fmla="*/ 192633 w 9433048"/>
              <a:gd name="connsiteY0" fmla="*/ 38584 h 409228"/>
              <a:gd name="connsiteX1" fmla="*/ 310033 w 9433048"/>
              <a:gd name="connsiteY1" fmla="*/ 87213 h 409228"/>
              <a:gd name="connsiteX2" fmla="*/ 427434 w 9433048"/>
              <a:gd name="connsiteY2" fmla="*/ 204613 h 409228"/>
              <a:gd name="connsiteX3" fmla="*/ 310033 w 9433048"/>
              <a:gd name="connsiteY3" fmla="*/ 322013 h 409228"/>
              <a:gd name="connsiteX4" fmla="*/ 75233 w 9433048"/>
              <a:gd name="connsiteY4" fmla="*/ 322013 h 409228"/>
              <a:gd name="connsiteX5" fmla="*/ 75233 w 9433048"/>
              <a:gd name="connsiteY5" fmla="*/ 87213 h 409228"/>
              <a:gd name="connsiteX6" fmla="*/ 192633 w 9433048"/>
              <a:gd name="connsiteY6" fmla="*/ 38584 h 409228"/>
              <a:gd name="connsiteX7" fmla="*/ 192633 w 9433048"/>
              <a:gd name="connsiteY7" fmla="*/ 13905 h 409228"/>
              <a:gd name="connsiteX8" fmla="*/ 57782 w 9433048"/>
              <a:gd name="connsiteY8" fmla="*/ 69762 h 409228"/>
              <a:gd name="connsiteX9" fmla="*/ 57782 w 9433048"/>
              <a:gd name="connsiteY9" fmla="*/ 339464 h 409228"/>
              <a:gd name="connsiteX10" fmla="*/ 327484 w 9433048"/>
              <a:gd name="connsiteY10" fmla="*/ 339464 h 409228"/>
              <a:gd name="connsiteX11" fmla="*/ 462335 w 9433048"/>
              <a:gd name="connsiteY11" fmla="*/ 204613 h 409228"/>
              <a:gd name="connsiteX12" fmla="*/ 327484 w 9433048"/>
              <a:gd name="connsiteY12" fmla="*/ 69762 h 409228"/>
              <a:gd name="connsiteX13" fmla="*/ 192633 w 9433048"/>
              <a:gd name="connsiteY13" fmla="*/ 13905 h 409228"/>
              <a:gd name="connsiteX14" fmla="*/ 0 w 9433048"/>
              <a:gd name="connsiteY14" fmla="*/ 0 h 409228"/>
              <a:gd name="connsiteX15" fmla="*/ 9433048 w 9433048"/>
              <a:gd name="connsiteY15" fmla="*/ 0 h 409228"/>
              <a:gd name="connsiteX16" fmla="*/ 9433048 w 9433048"/>
              <a:gd name="connsiteY16" fmla="*/ 409228 h 409228"/>
              <a:gd name="connsiteX17" fmla="*/ 0 w 9433048"/>
              <a:gd name="connsiteY17" fmla="*/ 409228 h 40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433048" h="409228">
                <a:moveTo>
                  <a:pt x="192633" y="38584"/>
                </a:moveTo>
                <a:cubicBezTo>
                  <a:pt x="235123" y="38584"/>
                  <a:pt x="277615" y="54794"/>
                  <a:pt x="310033" y="87213"/>
                </a:cubicBezTo>
                <a:lnTo>
                  <a:pt x="427434" y="204613"/>
                </a:lnTo>
                <a:lnTo>
                  <a:pt x="310033" y="322013"/>
                </a:lnTo>
                <a:cubicBezTo>
                  <a:pt x="245195" y="386851"/>
                  <a:pt x="140071" y="386851"/>
                  <a:pt x="75233" y="322013"/>
                </a:cubicBezTo>
                <a:cubicBezTo>
                  <a:pt x="10395" y="257175"/>
                  <a:pt x="10395" y="152051"/>
                  <a:pt x="75233" y="87213"/>
                </a:cubicBezTo>
                <a:cubicBezTo>
                  <a:pt x="107652" y="54794"/>
                  <a:pt x="150143" y="38584"/>
                  <a:pt x="192633" y="38584"/>
                </a:cubicBezTo>
                <a:close/>
                <a:moveTo>
                  <a:pt x="192633" y="13905"/>
                </a:moveTo>
                <a:cubicBezTo>
                  <a:pt x="143827" y="13906"/>
                  <a:pt x="95020" y="32524"/>
                  <a:pt x="57782" y="69762"/>
                </a:cubicBezTo>
                <a:cubicBezTo>
                  <a:pt x="-16694" y="144238"/>
                  <a:pt x="-16694" y="264988"/>
                  <a:pt x="57782" y="339464"/>
                </a:cubicBezTo>
                <a:cubicBezTo>
                  <a:pt x="132258" y="413940"/>
                  <a:pt x="253008" y="413940"/>
                  <a:pt x="327484" y="339464"/>
                </a:cubicBezTo>
                <a:lnTo>
                  <a:pt x="462335" y="204613"/>
                </a:lnTo>
                <a:lnTo>
                  <a:pt x="327484" y="69762"/>
                </a:lnTo>
                <a:cubicBezTo>
                  <a:pt x="290246" y="32524"/>
                  <a:pt x="241440" y="13906"/>
                  <a:pt x="192633" y="13905"/>
                </a:cubicBezTo>
                <a:close/>
                <a:moveTo>
                  <a:pt x="0" y="0"/>
                </a:moveTo>
                <a:lnTo>
                  <a:pt x="9433048" y="0"/>
                </a:lnTo>
                <a:lnTo>
                  <a:pt x="9433048" y="409228"/>
                </a:lnTo>
                <a:lnTo>
                  <a:pt x="0" y="409228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043"/>
            <a:ext cx="3571775" cy="41527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42875" y="5296959"/>
            <a:ext cx="3086100" cy="30427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876256" y="5296959"/>
            <a:ext cx="2057400" cy="304271"/>
          </a:xfrm>
        </p:spPr>
        <p:txBody>
          <a:bodyPr/>
          <a:lstStyle>
            <a:lvl1pPr>
              <a:defRPr sz="1100"/>
            </a:lvl1pPr>
          </a:lstStyle>
          <a:p>
            <a:fld id="{A1D8CF80-F1BD-48B8-952F-F20432D048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46745" y="1078260"/>
            <a:ext cx="872103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66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 userDrawn="1"/>
        </p:nvSpPr>
        <p:spPr>
          <a:xfrm>
            <a:off x="-108520" y="0"/>
            <a:ext cx="9433048" cy="409228"/>
          </a:xfrm>
          <a:custGeom>
            <a:avLst/>
            <a:gdLst>
              <a:gd name="connsiteX0" fmla="*/ 192633 w 9433048"/>
              <a:gd name="connsiteY0" fmla="*/ 38584 h 409228"/>
              <a:gd name="connsiteX1" fmla="*/ 310033 w 9433048"/>
              <a:gd name="connsiteY1" fmla="*/ 87213 h 409228"/>
              <a:gd name="connsiteX2" fmla="*/ 427434 w 9433048"/>
              <a:gd name="connsiteY2" fmla="*/ 204613 h 409228"/>
              <a:gd name="connsiteX3" fmla="*/ 310033 w 9433048"/>
              <a:gd name="connsiteY3" fmla="*/ 322013 h 409228"/>
              <a:gd name="connsiteX4" fmla="*/ 75233 w 9433048"/>
              <a:gd name="connsiteY4" fmla="*/ 322013 h 409228"/>
              <a:gd name="connsiteX5" fmla="*/ 75233 w 9433048"/>
              <a:gd name="connsiteY5" fmla="*/ 87213 h 409228"/>
              <a:gd name="connsiteX6" fmla="*/ 192633 w 9433048"/>
              <a:gd name="connsiteY6" fmla="*/ 38584 h 409228"/>
              <a:gd name="connsiteX7" fmla="*/ 192633 w 9433048"/>
              <a:gd name="connsiteY7" fmla="*/ 13905 h 409228"/>
              <a:gd name="connsiteX8" fmla="*/ 57782 w 9433048"/>
              <a:gd name="connsiteY8" fmla="*/ 69762 h 409228"/>
              <a:gd name="connsiteX9" fmla="*/ 57782 w 9433048"/>
              <a:gd name="connsiteY9" fmla="*/ 339464 h 409228"/>
              <a:gd name="connsiteX10" fmla="*/ 327484 w 9433048"/>
              <a:gd name="connsiteY10" fmla="*/ 339464 h 409228"/>
              <a:gd name="connsiteX11" fmla="*/ 462335 w 9433048"/>
              <a:gd name="connsiteY11" fmla="*/ 204613 h 409228"/>
              <a:gd name="connsiteX12" fmla="*/ 327484 w 9433048"/>
              <a:gd name="connsiteY12" fmla="*/ 69762 h 409228"/>
              <a:gd name="connsiteX13" fmla="*/ 192633 w 9433048"/>
              <a:gd name="connsiteY13" fmla="*/ 13905 h 409228"/>
              <a:gd name="connsiteX14" fmla="*/ 0 w 9433048"/>
              <a:gd name="connsiteY14" fmla="*/ 0 h 409228"/>
              <a:gd name="connsiteX15" fmla="*/ 9433048 w 9433048"/>
              <a:gd name="connsiteY15" fmla="*/ 0 h 409228"/>
              <a:gd name="connsiteX16" fmla="*/ 9433048 w 9433048"/>
              <a:gd name="connsiteY16" fmla="*/ 409228 h 409228"/>
              <a:gd name="connsiteX17" fmla="*/ 0 w 9433048"/>
              <a:gd name="connsiteY17" fmla="*/ 409228 h 40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433048" h="409228">
                <a:moveTo>
                  <a:pt x="192633" y="38584"/>
                </a:moveTo>
                <a:cubicBezTo>
                  <a:pt x="235123" y="38584"/>
                  <a:pt x="277615" y="54794"/>
                  <a:pt x="310033" y="87213"/>
                </a:cubicBezTo>
                <a:lnTo>
                  <a:pt x="427434" y="204613"/>
                </a:lnTo>
                <a:lnTo>
                  <a:pt x="310033" y="322013"/>
                </a:lnTo>
                <a:cubicBezTo>
                  <a:pt x="245195" y="386851"/>
                  <a:pt x="140071" y="386851"/>
                  <a:pt x="75233" y="322013"/>
                </a:cubicBezTo>
                <a:cubicBezTo>
                  <a:pt x="10395" y="257175"/>
                  <a:pt x="10395" y="152051"/>
                  <a:pt x="75233" y="87213"/>
                </a:cubicBezTo>
                <a:cubicBezTo>
                  <a:pt x="107652" y="54794"/>
                  <a:pt x="150143" y="38584"/>
                  <a:pt x="192633" y="38584"/>
                </a:cubicBezTo>
                <a:close/>
                <a:moveTo>
                  <a:pt x="192633" y="13905"/>
                </a:moveTo>
                <a:cubicBezTo>
                  <a:pt x="143827" y="13906"/>
                  <a:pt x="95020" y="32524"/>
                  <a:pt x="57782" y="69762"/>
                </a:cubicBezTo>
                <a:cubicBezTo>
                  <a:pt x="-16694" y="144238"/>
                  <a:pt x="-16694" y="264988"/>
                  <a:pt x="57782" y="339464"/>
                </a:cubicBezTo>
                <a:cubicBezTo>
                  <a:pt x="132258" y="413940"/>
                  <a:pt x="253008" y="413940"/>
                  <a:pt x="327484" y="339464"/>
                </a:cubicBezTo>
                <a:lnTo>
                  <a:pt x="462335" y="204613"/>
                </a:lnTo>
                <a:lnTo>
                  <a:pt x="327484" y="69762"/>
                </a:lnTo>
                <a:cubicBezTo>
                  <a:pt x="290246" y="32524"/>
                  <a:pt x="241440" y="13906"/>
                  <a:pt x="192633" y="13905"/>
                </a:cubicBezTo>
                <a:close/>
                <a:moveTo>
                  <a:pt x="0" y="0"/>
                </a:moveTo>
                <a:lnTo>
                  <a:pt x="9433048" y="0"/>
                </a:lnTo>
                <a:lnTo>
                  <a:pt x="9433048" y="409228"/>
                </a:lnTo>
                <a:lnTo>
                  <a:pt x="0" y="409228"/>
                </a:lnTo>
                <a:close/>
              </a:path>
            </a:pathLst>
          </a:cu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0" y="-6043"/>
            <a:ext cx="3571775" cy="41527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42875" y="5296959"/>
            <a:ext cx="3086100" cy="30427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876256" y="5296959"/>
            <a:ext cx="2057400" cy="304271"/>
          </a:xfrm>
        </p:spPr>
        <p:txBody>
          <a:bodyPr/>
          <a:lstStyle>
            <a:lvl1pPr>
              <a:defRPr sz="1100"/>
            </a:lvl1pPr>
          </a:lstStyle>
          <a:p>
            <a:fld id="{A1D8CF80-F1BD-48B8-952F-F20432D048C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46745" y="1078260"/>
            <a:ext cx="872103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99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6D4F2-EF43-4175-B594-B7E262CE44E1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8CF80-F1BD-48B8-952F-F20432D04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52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0"/>
          </p:nvPr>
        </p:nvSpPr>
        <p:spPr>
          <a:xfrm>
            <a:off x="3060700" y="3873500"/>
            <a:ext cx="3022600" cy="524344"/>
          </a:xfrm>
        </p:spPr>
        <p:txBody>
          <a:bodyPr/>
          <a:lstStyle/>
          <a:p>
            <a:r>
              <a:rPr lang="ko-KR" altLang="en-US" dirty="0">
                <a:latin typeface="Gobold" panose="02000500000000000000" pitchFamily="2" charset="0"/>
              </a:rPr>
              <a:t>지역별 관광지 선호도와 월별 </a:t>
            </a:r>
            <a:r>
              <a:rPr lang="ko-KR" altLang="en-US" dirty="0" err="1">
                <a:latin typeface="Gobold" panose="02000500000000000000" pitchFamily="2" charset="0"/>
              </a:rPr>
              <a:t>이용추세</a:t>
            </a:r>
            <a:endParaRPr lang="ko-KR" altLang="en-US" dirty="0">
              <a:latin typeface="Gobold" panose="02000500000000000000" pitchFamily="2" charset="0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308304" y="4225652"/>
            <a:ext cx="432048" cy="288032"/>
          </a:xfrm>
        </p:spPr>
        <p:txBody>
          <a:bodyPr/>
          <a:lstStyle/>
          <a:p>
            <a:pPr algn="dist"/>
            <a:r>
              <a:rPr lang="en-US" altLang="ko-KR" dirty="0">
                <a:latin typeface="Gobold" panose="02000500000000000000" pitchFamily="2" charset="0"/>
              </a:rPr>
              <a:t>7</a:t>
            </a:r>
            <a:r>
              <a:rPr lang="ko-KR" altLang="en-US" dirty="0">
                <a:latin typeface="Gobold" panose="02000500000000000000" pitchFamily="2" charset="0"/>
              </a:rPr>
              <a:t>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5" y="1762125"/>
            <a:ext cx="11239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1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560" y="1489348"/>
            <a:ext cx="7488832" cy="307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r>
              <a:rPr lang="en-US" altLang="ko-KR" sz="2000" dirty="0"/>
              <a:t>1. </a:t>
            </a:r>
            <a:r>
              <a:rPr lang="ko-KR" altLang="en-US" sz="2000" dirty="0"/>
              <a:t>전국에서 </a:t>
            </a:r>
            <a:r>
              <a:rPr lang="ko-KR" altLang="en-US" sz="2000" dirty="0" err="1"/>
              <a:t>인기많은</a:t>
            </a:r>
            <a:r>
              <a:rPr lang="ko-KR" altLang="en-US" sz="2000" dirty="0"/>
              <a:t> 관광지들의 관광객 수 비교를 한눈에 확인할 수 있는 </a:t>
            </a:r>
            <a:r>
              <a:rPr lang="ko-KR" altLang="en-US" sz="2000" dirty="0" err="1"/>
              <a:t>워드클라우드</a:t>
            </a:r>
            <a:endParaRPr lang="ko-KR" altLang="en-US" sz="2000" dirty="0"/>
          </a:p>
          <a:p>
            <a:endParaRPr lang="ko-KR" altLang="en-US" sz="20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지역 </a:t>
            </a:r>
            <a:r>
              <a:rPr lang="en-US" altLang="ko-KR" sz="2000" dirty="0"/>
              <a:t>3</a:t>
            </a:r>
            <a:r>
              <a:rPr lang="ko-KR" altLang="en-US" sz="2000" dirty="0"/>
              <a:t>군데</a:t>
            </a:r>
            <a:r>
              <a:rPr lang="en-US" altLang="ko-KR" sz="2000" dirty="0"/>
              <a:t>(</a:t>
            </a:r>
            <a:r>
              <a:rPr lang="ko-KR" altLang="en-US" sz="2000" dirty="0"/>
              <a:t>서울</a:t>
            </a:r>
            <a:r>
              <a:rPr lang="en-US" altLang="ko-KR" sz="2000" dirty="0"/>
              <a:t>, </a:t>
            </a:r>
            <a:r>
              <a:rPr lang="ko-KR" altLang="en-US" sz="2000" dirty="0"/>
              <a:t>대전</a:t>
            </a:r>
            <a:r>
              <a:rPr lang="en-US" altLang="ko-KR" sz="2000" dirty="0"/>
              <a:t>, </a:t>
            </a:r>
            <a:r>
              <a:rPr lang="ko-KR" altLang="en-US" sz="2000" dirty="0"/>
              <a:t>제주도</a:t>
            </a:r>
            <a:r>
              <a:rPr lang="en-US" altLang="ko-KR" sz="2000" dirty="0"/>
              <a:t>)</a:t>
            </a:r>
            <a:r>
              <a:rPr lang="ko-KR" altLang="en-US" sz="2000" dirty="0"/>
              <a:t>를 선정하여 각 지역의 관광지 위치와 인기 순위를 보여주는 지도와 통계표</a:t>
            </a:r>
          </a:p>
          <a:p>
            <a:endParaRPr lang="ko-KR" altLang="en-US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서울</a:t>
            </a:r>
            <a:r>
              <a:rPr lang="en-US" altLang="ko-KR" sz="2000" dirty="0"/>
              <a:t>, </a:t>
            </a:r>
            <a:r>
              <a:rPr lang="ko-KR" altLang="en-US" sz="2000" dirty="0"/>
              <a:t>대전</a:t>
            </a:r>
            <a:r>
              <a:rPr lang="en-US" altLang="ko-KR" sz="2000" dirty="0"/>
              <a:t>, </a:t>
            </a:r>
            <a:r>
              <a:rPr lang="ko-KR" altLang="en-US" sz="2000" dirty="0"/>
              <a:t>제주도에서 각각 가장 인기있는 관광지를 선정하여 </a:t>
            </a:r>
            <a:r>
              <a:rPr lang="en-US" altLang="ko-KR" sz="2000" dirty="0"/>
              <a:t>16</a:t>
            </a:r>
            <a:r>
              <a:rPr lang="ko-KR" altLang="en-US" sz="2000" dirty="0"/>
              <a:t>년도 월별 관심 추세를 분석하여 확인하기 위한 도표</a:t>
            </a:r>
          </a:p>
          <a:p>
            <a:r>
              <a:rPr lang="ko-KR" altLang="en-US" sz="2000" dirty="0"/>
              <a:t>   네이버 검색 횟수와 관광지 방문객 수를 빈도수로 표현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000" dirty="0">
                <a:solidFill>
                  <a:schemeClr val="tx1"/>
                </a:solidFill>
              </a:rPr>
              <a:t>프로젝트 내용</a:t>
            </a:r>
            <a:endParaRPr lang="ko-KR" altLang="en-US" sz="2200" kern="1200" dirty="0">
              <a:solidFill>
                <a:schemeClr val="tx1"/>
              </a:solidFill>
              <a:latin typeface="Gobol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41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043"/>
            <a:ext cx="5436096" cy="41527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  </a:t>
            </a:r>
            <a:r>
              <a:rPr lang="ko-KR" altLang="en-US" dirty="0">
                <a:latin typeface="Gobold" panose="02000500000000000000" pitchFamily="2" charset="0"/>
              </a:rPr>
              <a:t>프로젝트 내용  및  중요 </a:t>
            </a:r>
            <a:r>
              <a:rPr lang="ko-KR" altLang="en-US" dirty="0" err="1">
                <a:latin typeface="Gobold" panose="02000500000000000000" pitchFamily="2" charset="0"/>
              </a:rPr>
              <a:t>실행화면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전국 관광지  워드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클라우드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36" y="1057300"/>
            <a:ext cx="5904656" cy="49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6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75" y="-6043"/>
            <a:ext cx="4941689" cy="415271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Gobold" panose="02000500000000000000" pitchFamily="2" charset="0"/>
                <a:ea typeface="+mj-ea"/>
              </a:rPr>
              <a:t>          </a:t>
            </a:r>
            <a:r>
              <a:rPr lang="ko-KR" altLang="en-US" sz="1400" dirty="0">
                <a:latin typeface="Gobold" panose="02000500000000000000" pitchFamily="2" charset="0"/>
                <a:ea typeface="+mj-ea"/>
              </a:rPr>
              <a:t>프로젝트 내용  및  중요 </a:t>
            </a:r>
            <a:r>
              <a:rPr lang="ko-KR" altLang="en-US" sz="1400" dirty="0" err="1">
                <a:latin typeface="Gobold" panose="02000500000000000000" pitchFamily="2" charset="0"/>
                <a:ea typeface="+mj-ea"/>
              </a:rPr>
              <a:t>실행화면</a:t>
            </a:r>
            <a:endParaRPr lang="ko-KR" altLang="en-US" sz="1800" dirty="0">
              <a:latin typeface="Gobold" panose="02000500000000000000" pitchFamily="2" charset="0"/>
              <a:ea typeface="+mj-ea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지역별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sp>
        <p:nvSpPr>
          <p:cNvPr id="6" name="눈물 방울 5"/>
          <p:cNvSpPr/>
          <p:nvPr/>
        </p:nvSpPr>
        <p:spPr>
          <a:xfrm rot="2700000">
            <a:off x="5232115" y="4662234"/>
            <a:ext cx="175877" cy="175877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9329" y="544060"/>
            <a:ext cx="5401447" cy="5401447"/>
          </a:xfrm>
          <a:prstGeom prst="roundRect">
            <a:avLst>
              <a:gd name="adj" fmla="val 4250"/>
            </a:avLst>
          </a:prstGeom>
          <a:ln w="254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hlinkClick r:id="rId3" action="ppaction://hlinksldjump"/>
          </p:cNvPr>
          <p:cNvSpPr/>
          <p:nvPr/>
        </p:nvSpPr>
        <p:spPr>
          <a:xfrm>
            <a:off x="4578474" y="1234519"/>
            <a:ext cx="360040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hlinkClick r:id="rId4" action="ppaction://hlinksldjump"/>
          </p:cNvPr>
          <p:cNvSpPr/>
          <p:nvPr/>
        </p:nvSpPr>
        <p:spPr>
          <a:xfrm>
            <a:off x="4938514" y="2400794"/>
            <a:ext cx="360040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hlinkClick r:id="rId5" action="ppaction://hlinksldjump"/>
          </p:cNvPr>
          <p:cNvSpPr/>
          <p:nvPr/>
        </p:nvSpPr>
        <p:spPr>
          <a:xfrm>
            <a:off x="4218434" y="5089748"/>
            <a:ext cx="360040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238" y="3603386"/>
            <a:ext cx="3475194" cy="23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70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75" y="-6043"/>
            <a:ext cx="4941689" cy="415271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Gobold" panose="02000500000000000000" pitchFamily="2" charset="0"/>
                <a:ea typeface="+mj-ea"/>
              </a:rPr>
              <a:t>1      </a:t>
            </a:r>
            <a:r>
              <a:rPr lang="ko-KR" altLang="en-US" sz="1800" dirty="0">
                <a:latin typeface="Gobold" panose="02000500000000000000" pitchFamily="2" charset="0"/>
              </a:rPr>
              <a:t>프로젝트 내용  및  중요 </a:t>
            </a:r>
            <a:r>
              <a:rPr lang="ko-KR" altLang="en-US" sz="1800" dirty="0" err="1">
                <a:latin typeface="Gobold" panose="02000500000000000000" pitchFamily="2" charset="0"/>
              </a:rPr>
              <a:t>실행화면</a:t>
            </a:r>
            <a:endParaRPr lang="ko-KR" altLang="en-US" sz="1800" dirty="0">
              <a:latin typeface="Gobold" panose="02000500000000000000" pitchFamily="2" charset="0"/>
              <a:ea typeface="+mj-ea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서울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64" y="964490"/>
            <a:ext cx="4737041" cy="47370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03851"/>
            <a:ext cx="6400813" cy="4572009"/>
          </a:xfrm>
          <a:prstGeom prst="rect">
            <a:avLst/>
          </a:prstGeom>
        </p:spPr>
      </p:pic>
      <p:sp>
        <p:nvSpPr>
          <p:cNvPr id="5" name="Rectangle 15">
            <a:hlinkClick r:id="rId4" action="ppaction://hlinksldjump"/>
          </p:cNvPr>
          <p:cNvSpPr/>
          <p:nvPr/>
        </p:nvSpPr>
        <p:spPr>
          <a:xfrm>
            <a:off x="7524328" y="5288312"/>
            <a:ext cx="1512168" cy="413219"/>
          </a:xfrm>
          <a:prstGeom prst="roundRect">
            <a:avLst>
              <a:gd name="adj" fmla="val 26949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다음화면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7727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75" y="-6043"/>
            <a:ext cx="4941689" cy="415271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Gobold" panose="02000500000000000000" pitchFamily="2" charset="0"/>
                <a:ea typeface="+mj-ea"/>
              </a:rPr>
              <a:t>1      </a:t>
            </a:r>
            <a:r>
              <a:rPr lang="ko-KR" altLang="en-US" sz="1800" dirty="0">
                <a:latin typeface="Gobold" panose="02000500000000000000" pitchFamily="2" charset="0"/>
              </a:rPr>
              <a:t>프로젝트 내용  및  중요 </a:t>
            </a:r>
            <a:r>
              <a:rPr lang="ko-KR" altLang="en-US" sz="1800" dirty="0" err="1">
                <a:latin typeface="Gobold" panose="02000500000000000000" pitchFamily="2" charset="0"/>
              </a:rPr>
              <a:t>실행화면</a:t>
            </a:r>
            <a:endParaRPr lang="ko-KR" altLang="en-US" sz="1800" dirty="0">
              <a:latin typeface="Gobold" panose="02000500000000000000" pitchFamily="2" charset="0"/>
              <a:ea typeface="+mj-ea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경복궁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검색자수와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실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관광객수의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관계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758"/>
            <a:ext cx="9144000" cy="4501045"/>
          </a:xfrm>
          <a:prstGeom prst="rect">
            <a:avLst/>
          </a:prstGeom>
        </p:spPr>
      </p:pic>
      <p:sp>
        <p:nvSpPr>
          <p:cNvPr id="5" name="Rectangle 15">
            <a:hlinkClick r:id="rId3" action="ppaction://hlinksldjump"/>
          </p:cNvPr>
          <p:cNvSpPr/>
          <p:nvPr/>
        </p:nvSpPr>
        <p:spPr>
          <a:xfrm>
            <a:off x="7524328" y="5289173"/>
            <a:ext cx="1512168" cy="413219"/>
          </a:xfrm>
          <a:prstGeom prst="roundRect">
            <a:avLst>
              <a:gd name="adj" fmla="val 26949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지도로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5345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75" y="-6043"/>
            <a:ext cx="4941689" cy="415271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Gobold" panose="02000500000000000000" pitchFamily="2" charset="0"/>
                <a:ea typeface="+mj-ea"/>
              </a:rPr>
              <a:t>1      </a:t>
            </a:r>
            <a:r>
              <a:rPr lang="ko-KR" altLang="en-US" sz="1800" dirty="0">
                <a:latin typeface="Gobold" panose="02000500000000000000" pitchFamily="2" charset="0"/>
              </a:rPr>
              <a:t>프로젝트 내용  및  중요 </a:t>
            </a:r>
            <a:r>
              <a:rPr lang="ko-KR" altLang="en-US" sz="1800" dirty="0" err="1">
                <a:latin typeface="Gobold" panose="02000500000000000000" pitchFamily="2" charset="0"/>
              </a:rPr>
              <a:t>실행화면</a:t>
            </a:r>
            <a:endParaRPr lang="ko-KR" altLang="en-US" sz="1800" dirty="0">
              <a:latin typeface="Gobold" panose="02000500000000000000" pitchFamily="2" charset="0"/>
              <a:ea typeface="+mj-ea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대전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5" y="953391"/>
            <a:ext cx="4536446" cy="47616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40827"/>
            <a:ext cx="6400813" cy="4572009"/>
          </a:xfrm>
          <a:prstGeom prst="rect">
            <a:avLst/>
          </a:prstGeom>
        </p:spPr>
      </p:pic>
      <p:sp>
        <p:nvSpPr>
          <p:cNvPr id="9" name="Rectangle 15">
            <a:hlinkClick r:id="rId4" action="ppaction://hlinksldjump"/>
          </p:cNvPr>
          <p:cNvSpPr/>
          <p:nvPr/>
        </p:nvSpPr>
        <p:spPr>
          <a:xfrm>
            <a:off x="7524270" y="5291225"/>
            <a:ext cx="1512168" cy="413219"/>
          </a:xfrm>
          <a:prstGeom prst="roundRect">
            <a:avLst>
              <a:gd name="adj" fmla="val 26949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다음화면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033401" y="2574809"/>
            <a:ext cx="288032" cy="4320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145611" y="3712856"/>
            <a:ext cx="57606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3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75" y="-6043"/>
            <a:ext cx="4941689" cy="415271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Gobold" panose="02000500000000000000" pitchFamily="2" charset="0"/>
                <a:ea typeface="+mj-ea"/>
              </a:rPr>
              <a:t>1      </a:t>
            </a:r>
            <a:r>
              <a:rPr lang="ko-KR" altLang="en-US" sz="1800" dirty="0">
                <a:latin typeface="Gobold" panose="02000500000000000000" pitchFamily="2" charset="0"/>
              </a:rPr>
              <a:t>프로젝트 내용  및  중요 </a:t>
            </a:r>
            <a:r>
              <a:rPr lang="ko-KR" altLang="en-US" sz="1800" dirty="0" err="1">
                <a:latin typeface="Gobold" panose="02000500000000000000" pitchFamily="2" charset="0"/>
              </a:rPr>
              <a:t>실행화면</a:t>
            </a:r>
            <a:endParaRPr lang="ko-KR" altLang="en-US" sz="1800" dirty="0">
              <a:latin typeface="Gobold" panose="02000500000000000000" pitchFamily="2" charset="0"/>
              <a:ea typeface="+mj-ea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오월드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검색자수와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실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관광객수의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관계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1104481"/>
            <a:ext cx="9001126" cy="4610518"/>
          </a:xfrm>
          <a:prstGeom prst="rect">
            <a:avLst/>
          </a:prstGeom>
        </p:spPr>
      </p:pic>
      <p:sp>
        <p:nvSpPr>
          <p:cNvPr id="5" name="Rectangle 15">
            <a:hlinkClick r:id="rId3" action="ppaction://hlinksldjump"/>
          </p:cNvPr>
          <p:cNvSpPr/>
          <p:nvPr/>
        </p:nvSpPr>
        <p:spPr>
          <a:xfrm>
            <a:off x="7524328" y="5289173"/>
            <a:ext cx="1512168" cy="413219"/>
          </a:xfrm>
          <a:prstGeom prst="roundRect">
            <a:avLst>
              <a:gd name="adj" fmla="val 26949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지도로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579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75" y="-6043"/>
            <a:ext cx="4941689" cy="415271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Gobold" panose="02000500000000000000" pitchFamily="2" charset="0"/>
                <a:ea typeface="+mj-ea"/>
              </a:rPr>
              <a:t>1      </a:t>
            </a:r>
            <a:r>
              <a:rPr lang="ko-KR" altLang="en-US" sz="1800" dirty="0">
                <a:latin typeface="Gobold" panose="02000500000000000000" pitchFamily="2" charset="0"/>
              </a:rPr>
              <a:t>프로젝트 내용  및  중요 </a:t>
            </a:r>
            <a:r>
              <a:rPr lang="ko-KR" altLang="en-US" sz="1800" dirty="0" err="1">
                <a:latin typeface="Gobold" panose="02000500000000000000" pitchFamily="2" charset="0"/>
              </a:rPr>
              <a:t>실행화면</a:t>
            </a:r>
            <a:endParaRPr lang="ko-KR" altLang="en-US" sz="1800" dirty="0">
              <a:latin typeface="Gobold" panose="02000500000000000000" pitchFamily="2" charset="0"/>
              <a:ea typeface="+mj-ea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9512" y="641704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제주도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04437" y="4075577"/>
            <a:ext cx="4370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obold" panose="02000500000000000000" pitchFamily="2" charset="0"/>
              </a:rPr>
              <a:t>It does not matter how slowly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obold" panose="02000500000000000000" pitchFamily="2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obold" panose="02000500000000000000" pitchFamily="2" charset="0"/>
              </a:rPr>
              <a:t>you go as long as you do not stop.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1006811"/>
            <a:ext cx="9144000" cy="4587703"/>
          </a:xfrm>
          <a:prstGeom prst="rect">
            <a:avLst/>
          </a:prstGeom>
        </p:spPr>
      </p:pic>
      <p:sp>
        <p:nvSpPr>
          <p:cNvPr id="9" name="Rectangle 15">
            <a:hlinkClick r:id="rId3" action="ppaction://hlinksldjump"/>
          </p:cNvPr>
          <p:cNvSpPr/>
          <p:nvPr/>
        </p:nvSpPr>
        <p:spPr>
          <a:xfrm>
            <a:off x="7651491" y="5366052"/>
            <a:ext cx="1512168" cy="413219"/>
          </a:xfrm>
          <a:prstGeom prst="roundRect">
            <a:avLst>
              <a:gd name="adj" fmla="val 26949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통계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8104" y="1273324"/>
            <a:ext cx="2376264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관광자수</a:t>
            </a:r>
            <a:r>
              <a:rPr lang="ko-KR" altLang="en-US" dirty="0"/>
              <a:t> 순서대로 표현</a:t>
            </a:r>
          </a:p>
        </p:txBody>
      </p:sp>
    </p:spTree>
    <p:extLst>
      <p:ext uri="{BB962C8B-B14F-4D97-AF65-F5344CB8AC3E}">
        <p14:creationId xmlns:p14="http://schemas.microsoft.com/office/powerpoint/2010/main" val="2414705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043"/>
            <a:ext cx="5508104" cy="41527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   </a:t>
            </a:r>
            <a:r>
              <a:rPr lang="ko-KR" altLang="en-US" dirty="0">
                <a:latin typeface="Gobold" panose="02000500000000000000" pitchFamily="2" charset="0"/>
              </a:rPr>
              <a:t>프로젝트 내용  및  중요 </a:t>
            </a:r>
            <a:r>
              <a:rPr lang="ko-KR" altLang="en-US" dirty="0" err="1">
                <a:latin typeface="Gobold" panose="02000500000000000000" pitchFamily="2" charset="0"/>
              </a:rPr>
              <a:t>실행화면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3" y="481236"/>
            <a:ext cx="8974733" cy="5233764"/>
          </a:xfrm>
          <a:prstGeom prst="rect">
            <a:avLst/>
          </a:prstGeom>
        </p:spPr>
      </p:pic>
      <p:sp>
        <p:nvSpPr>
          <p:cNvPr id="5" name="Rectangle 15">
            <a:hlinkClick r:id="rId3" action="ppaction://hlinksldjump"/>
          </p:cNvPr>
          <p:cNvSpPr/>
          <p:nvPr/>
        </p:nvSpPr>
        <p:spPr>
          <a:xfrm>
            <a:off x="7651491" y="5366052"/>
            <a:ext cx="1512168" cy="413219"/>
          </a:xfrm>
          <a:prstGeom prst="roundRect">
            <a:avLst>
              <a:gd name="adj" fmla="val 26949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다음화면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9086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3175" y="-6043"/>
            <a:ext cx="4941689" cy="415271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Gobold" panose="02000500000000000000" pitchFamily="2" charset="0"/>
                <a:ea typeface="+mj-ea"/>
              </a:rPr>
              <a:t>1      </a:t>
            </a:r>
            <a:r>
              <a:rPr lang="ko-KR" altLang="en-US" sz="1800" dirty="0">
                <a:latin typeface="Gobold" panose="02000500000000000000" pitchFamily="2" charset="0"/>
              </a:rPr>
              <a:t>프로젝트 내용  및  중요 </a:t>
            </a:r>
            <a:r>
              <a:rPr lang="ko-KR" altLang="en-US" sz="1800" dirty="0" err="1">
                <a:latin typeface="Gobold" panose="02000500000000000000" pitchFamily="2" charset="0"/>
              </a:rPr>
              <a:t>실행화면</a:t>
            </a:r>
            <a:endParaRPr lang="ko-KR" altLang="en-US" sz="1800" dirty="0">
              <a:latin typeface="Gobold" panose="02000500000000000000" pitchFamily="2" charset="0"/>
              <a:ea typeface="+mj-ea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성산일출봉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검색자수와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실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관광객수의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관계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1104480"/>
            <a:ext cx="8677597" cy="4610519"/>
          </a:xfrm>
          <a:prstGeom prst="rect">
            <a:avLst/>
          </a:prstGeom>
        </p:spPr>
      </p:pic>
      <p:sp>
        <p:nvSpPr>
          <p:cNvPr id="5" name="Rectangle 15">
            <a:hlinkClick r:id="rId3" action="ppaction://hlinksldjump"/>
          </p:cNvPr>
          <p:cNvSpPr/>
          <p:nvPr/>
        </p:nvSpPr>
        <p:spPr>
          <a:xfrm>
            <a:off x="7524328" y="5289173"/>
            <a:ext cx="1512168" cy="413219"/>
          </a:xfrm>
          <a:prstGeom prst="roundRect">
            <a:avLst>
              <a:gd name="adj" fmla="val 26949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지도로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001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7030A0"/>
                </a:solidFill>
                <a:latin typeface="Gobold" panose="02000500000000000000" pitchFamily="2" charset="0"/>
              </a:rPr>
              <a:t>I</a:t>
            </a:r>
            <a:r>
              <a:rPr lang="en-US" altLang="ko-KR" dirty="0">
                <a:latin typeface="Gobold" panose="02000500000000000000" pitchFamily="2" charset="0"/>
              </a:rPr>
              <a:t>NDEX</a:t>
            </a:r>
            <a:endParaRPr lang="ko-KR" altLang="en-US" dirty="0">
              <a:latin typeface="Gobold" panose="02000500000000000000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1633364"/>
            <a:ext cx="1714814" cy="171481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br>
              <a:rPr lang="ko-KR" altLang="en-US" dirty="0"/>
            </a:br>
            <a:r>
              <a:rPr lang="en-US" altLang="ko-KR" dirty="0"/>
              <a:t>1. </a:t>
            </a:r>
            <a:r>
              <a:rPr lang="ko-KR" altLang="en-US" dirty="0"/>
              <a:t>표지 </a:t>
            </a:r>
            <a:r>
              <a:rPr lang="en-US" altLang="ko-KR" dirty="0"/>
              <a:t>(</a:t>
            </a:r>
            <a:r>
              <a:rPr lang="ko-KR" altLang="en-US" dirty="0"/>
              <a:t>프로젝트 제목</a:t>
            </a:r>
            <a:r>
              <a:rPr lang="en-US" altLang="ko-KR" dirty="0"/>
              <a:t>, </a:t>
            </a:r>
            <a:r>
              <a:rPr lang="ko-KR" altLang="en-US" dirty="0" err="1"/>
              <a:t>조번</a:t>
            </a:r>
            <a:r>
              <a:rPr lang="en-US" altLang="ko-KR" dirty="0"/>
              <a:t>, </a:t>
            </a:r>
            <a:r>
              <a:rPr lang="ko-KR" altLang="en-US" dirty="0"/>
              <a:t>조원</a:t>
            </a:r>
            <a:r>
              <a:rPr lang="en-US" altLang="ko-KR" dirty="0"/>
              <a:t>:</a:t>
            </a:r>
            <a:r>
              <a:rPr lang="ko-KR" altLang="en-US" dirty="0"/>
              <a:t>학과</a:t>
            </a:r>
            <a:r>
              <a:rPr lang="en-US" altLang="ko-KR" dirty="0"/>
              <a:t>,</a:t>
            </a:r>
            <a:r>
              <a:rPr lang="ko-KR" altLang="en-US" dirty="0"/>
              <a:t>학번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목차 </a:t>
            </a:r>
            <a:br>
              <a:rPr lang="ko-KR" altLang="en-US" dirty="0"/>
            </a:br>
            <a:r>
              <a:rPr lang="en-US" altLang="ko-KR" dirty="0"/>
              <a:t>3. </a:t>
            </a:r>
            <a:r>
              <a:rPr lang="ko-KR" altLang="en-US" dirty="0"/>
              <a:t>조원의 역할 </a:t>
            </a:r>
            <a:r>
              <a:rPr lang="en-US" altLang="ko-KR" dirty="0"/>
              <a:t>(</a:t>
            </a:r>
            <a:r>
              <a:rPr lang="ko-KR" altLang="en-US" dirty="0"/>
              <a:t>작성 과정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기획의도</a:t>
            </a:r>
            <a:r>
              <a:rPr lang="en-US" altLang="ko-KR" dirty="0"/>
              <a:t>(</a:t>
            </a:r>
            <a:r>
              <a:rPr lang="ko-KR" altLang="en-US" dirty="0"/>
              <a:t>사용자 대상</a:t>
            </a:r>
            <a:r>
              <a:rPr lang="en-US" altLang="ko-KR" dirty="0"/>
              <a:t>, </a:t>
            </a:r>
            <a:r>
              <a:rPr lang="ko-KR" altLang="en-US" dirty="0"/>
              <a:t>목적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프로젝트 내용 </a:t>
            </a:r>
            <a:br>
              <a:rPr lang="ko-KR" altLang="en-US" dirty="0"/>
            </a:br>
            <a:r>
              <a:rPr lang="en-US" altLang="ko-KR" dirty="0"/>
              <a:t>5, </a:t>
            </a:r>
            <a:r>
              <a:rPr lang="ko-KR" altLang="en-US" dirty="0"/>
              <a:t>중요 </a:t>
            </a:r>
            <a:r>
              <a:rPr lang="ko-KR" altLang="en-US" dirty="0" err="1"/>
              <a:t>실행화면</a:t>
            </a:r>
            <a:r>
              <a:rPr lang="ko-KR" altLang="en-US" dirty="0"/>
              <a:t> </a:t>
            </a:r>
            <a:br>
              <a:rPr lang="ko-KR" altLang="en-US" dirty="0"/>
            </a:br>
            <a:r>
              <a:rPr lang="en-US" altLang="ko-KR" dirty="0"/>
              <a:t>6. </a:t>
            </a:r>
            <a:r>
              <a:rPr lang="ko-KR" altLang="en-US" dirty="0"/>
              <a:t>주요 구현 사항</a:t>
            </a:r>
            <a:r>
              <a:rPr lang="en-US" altLang="ko-KR" dirty="0"/>
              <a:t>(</a:t>
            </a:r>
            <a:r>
              <a:rPr lang="ko-KR" altLang="en-US" dirty="0"/>
              <a:t>문제점</a:t>
            </a:r>
            <a:r>
              <a:rPr lang="en-US" altLang="ko-KR" dirty="0"/>
              <a:t>, </a:t>
            </a:r>
            <a:r>
              <a:rPr lang="ko-KR" altLang="en-US" dirty="0"/>
              <a:t>자료 수집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7. </a:t>
            </a:r>
            <a:r>
              <a:rPr lang="ko-KR" altLang="en-US" dirty="0"/>
              <a:t>의사결정 </a:t>
            </a:r>
            <a:r>
              <a:rPr lang="en-US" altLang="ko-KR" dirty="0"/>
              <a:t>(</a:t>
            </a:r>
            <a:r>
              <a:rPr lang="ko-KR" altLang="en-US" dirty="0"/>
              <a:t>결론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7. </a:t>
            </a:r>
            <a:r>
              <a:rPr lang="ko-KR" altLang="en-US" dirty="0"/>
              <a:t>후기</a:t>
            </a:r>
            <a:r>
              <a:rPr lang="en-US" altLang="ko-KR" dirty="0"/>
              <a:t>(</a:t>
            </a:r>
            <a:r>
              <a:rPr lang="ko-KR" altLang="en-US" dirty="0" err="1"/>
              <a:t>느낀점</a:t>
            </a:r>
            <a:r>
              <a:rPr lang="en-US" altLang="ko-KR" dirty="0"/>
              <a:t>, </a:t>
            </a:r>
            <a:r>
              <a:rPr lang="ko-KR" altLang="en-US" dirty="0" err="1"/>
              <a:t>배운점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431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043"/>
            <a:ext cx="5436096" cy="41527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  </a:t>
            </a:r>
            <a:r>
              <a:rPr lang="ko-KR" altLang="en-US" dirty="0"/>
              <a:t>주요 구현 사항</a:t>
            </a:r>
            <a:r>
              <a:rPr lang="en-US" altLang="ko-KR" dirty="0"/>
              <a:t>(</a:t>
            </a:r>
            <a:r>
              <a:rPr lang="ko-KR" altLang="en-US" dirty="0"/>
              <a:t>문제점</a:t>
            </a:r>
            <a:r>
              <a:rPr lang="en-US" altLang="ko-KR" dirty="0"/>
              <a:t>, </a:t>
            </a:r>
            <a:r>
              <a:rPr lang="ko-KR" altLang="en-US" dirty="0"/>
              <a:t>자료 수집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자료수집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,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문제점 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417340"/>
            <a:ext cx="82189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sz="1600" dirty="0"/>
              <a:t>자료수집</a:t>
            </a:r>
          </a:p>
          <a:p>
            <a:endParaRPr lang="ko-KR" altLang="en-US" sz="1600" dirty="0"/>
          </a:p>
          <a:p>
            <a:r>
              <a:rPr lang="ko-KR" altLang="en-US" sz="1600" dirty="0"/>
              <a:t>  </a:t>
            </a:r>
            <a:r>
              <a:rPr lang="en-US" altLang="ko-KR" sz="1600" dirty="0"/>
              <a:t>1.</a:t>
            </a:r>
            <a:r>
              <a:rPr lang="ko-KR" altLang="en-US" sz="1600" dirty="0"/>
              <a:t>관광정보지식시스템</a:t>
            </a:r>
            <a:r>
              <a:rPr lang="en-US" altLang="ko-KR" sz="1600" dirty="0"/>
              <a:t>(tour.go.kr)</a:t>
            </a:r>
            <a:r>
              <a:rPr lang="ko-KR" altLang="en-US" sz="1600" dirty="0"/>
              <a:t>에서 </a:t>
            </a:r>
            <a:r>
              <a:rPr lang="en-US" altLang="ko-KR" sz="1600" dirty="0"/>
              <a:t>'</a:t>
            </a:r>
            <a:r>
              <a:rPr lang="ko-KR" altLang="en-US" sz="1600" dirty="0"/>
              <a:t>국가별 관광경쟁력순위</a:t>
            </a:r>
            <a:r>
              <a:rPr lang="en-US" altLang="ko-KR" sz="1600" dirty="0"/>
              <a:t>'</a:t>
            </a:r>
            <a:r>
              <a:rPr lang="ko-KR" altLang="en-US" sz="1600" dirty="0"/>
              <a:t>정보를 활용</a:t>
            </a:r>
          </a:p>
          <a:p>
            <a:r>
              <a:rPr lang="ko-KR" altLang="en-US" sz="1600" dirty="0"/>
              <a:t>  </a:t>
            </a:r>
            <a:endParaRPr lang="en-US" altLang="ko-KR" sz="1600" dirty="0"/>
          </a:p>
          <a:p>
            <a:r>
              <a:rPr lang="en-US" altLang="ko-KR" sz="1600" dirty="0"/>
              <a:t>  2.</a:t>
            </a:r>
            <a:r>
              <a:rPr lang="ko-KR" altLang="en-US" sz="1600" dirty="0"/>
              <a:t>네이버 </a:t>
            </a:r>
            <a:r>
              <a:rPr lang="en-US" altLang="ko-KR" sz="1600" dirty="0" err="1"/>
              <a:t>DataLab</a:t>
            </a:r>
            <a:r>
              <a:rPr lang="ko-KR" altLang="en-US" sz="1600" dirty="0"/>
              <a:t>을 통해 각 인기 관광지들이 월별로 어느 정도 검색을 하는지를 조사</a:t>
            </a:r>
          </a:p>
          <a:p>
            <a:r>
              <a:rPr lang="ko-KR" altLang="en-US" sz="1600" dirty="0"/>
              <a:t>  검색 빈도수와 관광지 별 관광객 수치를 별도 파일에 저장하여 도표 출력에 이용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649588"/>
            <a:ext cx="8064895" cy="1509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문제점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처음에 생각했던 바와 달리 정확한 정보를 구하지 못해서</a:t>
            </a:r>
          </a:p>
          <a:p>
            <a:r>
              <a:rPr lang="ko-KR" altLang="en-US" sz="1600" dirty="0"/>
              <a:t>처음 의도와 다르지만 더 실질적으로 도움이 </a:t>
            </a:r>
            <a:r>
              <a:rPr lang="ko-KR" altLang="en-US" sz="1600" dirty="0" err="1"/>
              <a:t>될것이다</a:t>
            </a:r>
            <a:r>
              <a:rPr lang="en-US" altLang="ko-KR" sz="160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065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44008" y="1765299"/>
            <a:ext cx="4430782" cy="2997202"/>
          </a:xfrm>
        </p:spPr>
        <p:txBody>
          <a:bodyPr>
            <a:normAutofit fontScale="92500" lnSpcReduction="20000"/>
          </a:bodyPr>
          <a:lstStyle/>
          <a:p>
            <a:endParaRPr lang="ko-KR" altLang="en-US" dirty="0"/>
          </a:p>
          <a:p>
            <a:r>
              <a:rPr lang="ko-KR" altLang="en-US" dirty="0"/>
              <a:t>관광지 방문객 수를 다양한 방식으로 조사하고 결과를 도출하였으며</a:t>
            </a:r>
            <a:r>
              <a:rPr lang="en-US" altLang="ko-KR" dirty="0"/>
              <a:t>, </a:t>
            </a:r>
            <a:r>
              <a:rPr lang="ko-KR" altLang="en-US" dirty="0"/>
              <a:t>이것을 통해 여행을 원하는 많은 사람들이</a:t>
            </a:r>
          </a:p>
          <a:p>
            <a:r>
              <a:rPr lang="ko-KR" altLang="en-US" dirty="0"/>
              <a:t>이 결과를 보고 적정 시기와 인기 장소의 참고자료로 활용할 수 있기를 바람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274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26571" y="21948"/>
            <a:ext cx="3571775" cy="41527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후기</a:t>
            </a:r>
            <a:r>
              <a:rPr lang="en-US" altLang="ko-KR" sz="2000" dirty="0"/>
              <a:t>(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느낌점</a:t>
            </a:r>
            <a:r>
              <a:rPr lang="en-US" altLang="ko-KR" sz="2000" dirty="0"/>
              <a:t>,</a:t>
            </a:r>
            <a:r>
              <a:rPr lang="ko-KR" altLang="en-US" sz="2000" dirty="0" err="1"/>
              <a:t>배운점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제목 3"/>
          <p:cNvSpPr txBox="1">
            <a:spLocks/>
          </p:cNvSpPr>
          <p:nvPr/>
        </p:nvSpPr>
        <p:spPr>
          <a:xfrm>
            <a:off x="13853" y="604589"/>
            <a:ext cx="9118284" cy="387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dirty="0"/>
              <a:t>후기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ko-KR" altLang="en-US" dirty="0" err="1"/>
              <a:t>느낌점</a:t>
            </a:r>
            <a:r>
              <a:rPr lang="en-US" altLang="ko-KR" dirty="0"/>
              <a:t>,</a:t>
            </a:r>
            <a:r>
              <a:rPr lang="ko-KR" altLang="en-US" dirty="0" err="1"/>
              <a:t>배운점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141040" y="1159905"/>
            <a:ext cx="4627143" cy="1432891"/>
            <a:chOff x="2213544" y="2104841"/>
            <a:chExt cx="4627143" cy="1486197"/>
          </a:xfrm>
        </p:grpSpPr>
        <p:sp>
          <p:nvSpPr>
            <p:cNvPr id="6" name="눈물 방울 5"/>
            <p:cNvSpPr/>
            <p:nvPr/>
          </p:nvSpPr>
          <p:spPr>
            <a:xfrm rot="8100000">
              <a:off x="4129125" y="2104841"/>
              <a:ext cx="885750" cy="885750"/>
            </a:xfrm>
            <a:prstGeom prst="teardrop">
              <a:avLst/>
            </a:prstGeom>
            <a:solidFill>
              <a:schemeClr val="bg1"/>
            </a:solidFill>
            <a:ln w="508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눈물 방울 7"/>
            <p:cNvSpPr/>
            <p:nvPr/>
          </p:nvSpPr>
          <p:spPr>
            <a:xfrm rot="8100000">
              <a:off x="2213544" y="2104841"/>
              <a:ext cx="885750" cy="943310"/>
            </a:xfrm>
            <a:prstGeom prst="teardrop">
              <a:avLst/>
            </a:prstGeom>
            <a:solidFill>
              <a:schemeClr val="bg1"/>
            </a:solidFill>
            <a:ln w="508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눈물 방울 9"/>
            <p:cNvSpPr/>
            <p:nvPr/>
          </p:nvSpPr>
          <p:spPr>
            <a:xfrm rot="8100000">
              <a:off x="5954937" y="2104841"/>
              <a:ext cx="885750" cy="885750"/>
            </a:xfrm>
            <a:prstGeom prst="teardrop">
              <a:avLst/>
            </a:prstGeom>
            <a:solidFill>
              <a:schemeClr val="bg1"/>
            </a:solidFill>
            <a:ln w="508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lumMod val="95000"/>
                  <a:lumOff val="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257341" y="2216473"/>
              <a:ext cx="636114" cy="63476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1">
                  <a:lumMod val="95000"/>
                  <a:lumOff val="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" contrast="-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370" y="2276798"/>
              <a:ext cx="516883" cy="51688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628899" y="3157963"/>
              <a:ext cx="3886202" cy="433075"/>
            </a:xfrm>
            <a:prstGeom prst="roundRect">
              <a:avLst>
                <a:gd name="adj" fmla="val 30206"/>
              </a:avLst>
            </a:prstGeom>
            <a:noFill/>
            <a:ln w="19050">
              <a:solidFill>
                <a:schemeClr val="bg1"/>
              </a:solidFill>
            </a:ln>
          </p:spPr>
          <p:txBody>
            <a:bodyPr wrap="square" lIns="360000" tIns="0" rIns="360000" bIns="0" anchor="ctr">
              <a:noAutofit/>
            </a:bodyPr>
            <a:lstStyle/>
            <a:p>
              <a:pPr algn="dist"/>
              <a:r>
                <a:rPr lang="en-US" altLang="ko-KR" sz="1600" b="1" dirty="0">
                  <a:solidFill>
                    <a:schemeClr val="bg1"/>
                  </a:solidFill>
                </a:rPr>
                <a:t>review</a:t>
              </a:r>
              <a:r>
                <a:rPr lang="en-US" sz="1600" dirty="0">
                  <a:solidFill>
                    <a:schemeClr val="bg1"/>
                  </a:solidFill>
                  <a:latin typeface="Gobold" panose="02000500000000000000" pitchFamily="2" charset="0"/>
                  <a:ea typeface="+mj-ea"/>
                </a:rPr>
                <a:t>?</a:t>
              </a: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3563888" y="1415574"/>
            <a:ext cx="0" cy="576064"/>
          </a:xfrm>
          <a:prstGeom prst="line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508104" y="1336580"/>
            <a:ext cx="0" cy="576064"/>
          </a:xfrm>
          <a:prstGeom prst="line">
            <a:avLst/>
          </a:prstGeom>
          <a:ln w="25400">
            <a:solidFill>
              <a:schemeClr val="accent4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 contras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73" y="1336580"/>
            <a:ext cx="516883" cy="5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6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67744" y="1325355"/>
            <a:ext cx="1693740" cy="812800"/>
          </a:xfrm>
        </p:spPr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61484" y="409228"/>
            <a:ext cx="4897282" cy="29972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월</a:t>
            </a:r>
            <a:r>
              <a:rPr lang="en-US" altLang="ko-KR" sz="1800" dirty="0"/>
              <a:t>별, </a:t>
            </a:r>
            <a:r>
              <a:rPr lang="ko-KR" altLang="en-US" sz="1800" dirty="0" err="1"/>
              <a:t>검색어</a:t>
            </a:r>
            <a:r>
              <a:rPr lang="en-US" altLang="ko-KR" sz="1800" dirty="0"/>
              <a:t> </a:t>
            </a:r>
            <a:r>
              <a:rPr lang="en-US" altLang="ko-KR" sz="1800" dirty="0" err="1"/>
              <a:t>빅데이터</a:t>
            </a:r>
            <a:r>
              <a:rPr lang="en-US" altLang="ko-KR" sz="1800" dirty="0"/>
              <a:t> </a:t>
            </a:r>
            <a:r>
              <a:rPr lang="en-US" altLang="ko-KR" sz="1800" dirty="0" err="1"/>
              <a:t>분석을</a:t>
            </a:r>
            <a:r>
              <a:rPr lang="en-US" altLang="ko-KR" sz="1800" dirty="0"/>
              <a:t> </a:t>
            </a:r>
            <a:r>
              <a:rPr lang="en-US" altLang="ko-KR" sz="1800" dirty="0" err="1"/>
              <a:t>통해</a:t>
            </a:r>
            <a:r>
              <a:rPr lang="en-US" altLang="ko-KR" sz="1800" dirty="0"/>
              <a:t> 각 </a:t>
            </a:r>
            <a:r>
              <a:rPr lang="en-US" altLang="ko-KR" sz="1800" dirty="0" err="1"/>
              <a:t>시군별로</a:t>
            </a:r>
            <a:r>
              <a:rPr lang="en-US" altLang="ko-KR" sz="1800" dirty="0"/>
              <a:t> </a:t>
            </a:r>
            <a:r>
              <a:rPr lang="en-US" altLang="ko-KR" sz="1800" dirty="0" err="1"/>
              <a:t>홍보와</a:t>
            </a:r>
            <a:r>
              <a:rPr lang="en-US" altLang="ko-KR" sz="1800" dirty="0"/>
              <a:t> </a:t>
            </a:r>
            <a:r>
              <a:rPr lang="en-US" altLang="ko-KR" sz="1800" dirty="0" err="1"/>
              <a:t>마케팅</a:t>
            </a:r>
            <a:r>
              <a:rPr lang="en-US" altLang="ko-KR" sz="1800" dirty="0"/>
              <a:t> </a:t>
            </a:r>
            <a:r>
              <a:rPr lang="en-US" altLang="ko-KR" sz="1800" dirty="0" err="1"/>
              <a:t>전략을</a:t>
            </a:r>
            <a:r>
              <a:rPr lang="en-US" altLang="ko-KR" sz="1800" dirty="0"/>
              <a:t> </a:t>
            </a:r>
            <a:r>
              <a:rPr lang="ko-KR" altLang="en-US" sz="1800" dirty="0"/>
              <a:t>수립</a:t>
            </a:r>
            <a:endParaRPr lang="en-US" altLang="ko-KR" sz="18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국내 관광지 분석 및 관광객에게 인기 장소와 적정 시기 정보제공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424098" y="2717798"/>
            <a:ext cx="4430782" cy="2997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95736" y="3425324"/>
            <a:ext cx="169374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dist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조원의 역할</a:t>
            </a:r>
          </a:p>
        </p:txBody>
      </p:sp>
    </p:spTree>
    <p:extLst>
      <p:ext uri="{BB962C8B-B14F-4D97-AF65-F5344CB8AC3E}">
        <p14:creationId xmlns:p14="http://schemas.microsoft.com/office/powerpoint/2010/main" val="423564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</a:t>
            </a:r>
            <a:r>
              <a:rPr lang="ko-KR" altLang="en-US" dirty="0"/>
              <a:t>작성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통계자료  출처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: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092826"/>
            <a:ext cx="3925070" cy="45729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7845" y="1273324"/>
            <a:ext cx="2076209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관광지식</a:t>
            </a:r>
            <a:r>
              <a:rPr lang="ko-KR" altLang="en-US" dirty="0"/>
              <a:t> 정보사이트</a:t>
            </a:r>
            <a:endParaRPr lang="en-US" altLang="ko-KR" dirty="0"/>
          </a:p>
          <a:p>
            <a:r>
              <a:rPr lang="en-US" altLang="ko-KR" dirty="0"/>
              <a:t>http://www.tour.go.kr/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92973" y="1952452"/>
            <a:ext cx="224452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Xlxs</a:t>
            </a:r>
            <a:r>
              <a:rPr lang="ko-KR" altLang="en-US" dirty="0"/>
              <a:t>로 </a:t>
            </a:r>
            <a:r>
              <a:rPr lang="ko-KR" altLang="en-US" dirty="0" err="1"/>
              <a:t>받은후</a:t>
            </a:r>
            <a:r>
              <a:rPr lang="ko-KR" altLang="en-US" dirty="0"/>
              <a:t> </a:t>
            </a:r>
            <a:r>
              <a:rPr lang="en-US" altLang="ko-KR" dirty="0"/>
              <a:t>csv</a:t>
            </a:r>
            <a:r>
              <a:rPr lang="ko-KR" altLang="en-US" dirty="0"/>
              <a:t>로 변환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604" y="2444161"/>
            <a:ext cx="3490262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5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</a:t>
            </a:r>
            <a:r>
              <a:rPr lang="ko-KR" altLang="en-US" dirty="0"/>
              <a:t>작성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전국  관광지 워드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클라우드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140" y="1201316"/>
            <a:ext cx="9488495" cy="3765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코드</a:t>
            </a:r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KoNLP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RColorBrewer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wordcloud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library(</a:t>
            </a:r>
            <a:r>
              <a:rPr lang="en-US" altLang="ko-KR" dirty="0" err="1"/>
              <a:t>KoNLP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library(</a:t>
            </a:r>
            <a:r>
              <a:rPr lang="en-US" altLang="ko-KR" dirty="0" err="1"/>
              <a:t>RColorBrewer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library(</a:t>
            </a:r>
            <a:r>
              <a:rPr lang="en-US" altLang="ko-KR" dirty="0" err="1"/>
              <a:t>wordcloud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seoul_place</a:t>
            </a:r>
            <a:r>
              <a:rPr lang="en-US" altLang="ko-KR" dirty="0"/>
              <a:t> &lt;- read.csv(</a:t>
            </a:r>
            <a:r>
              <a:rPr lang="en-US" altLang="ko-KR" dirty="0" err="1"/>
              <a:t>file.choose</a:t>
            </a:r>
            <a:r>
              <a:rPr lang="en-US" altLang="ko-KR" dirty="0"/>
              <a:t>())</a:t>
            </a:r>
          </a:p>
          <a:p>
            <a:r>
              <a:rPr lang="en-US" altLang="ko-KR" dirty="0" err="1"/>
              <a:t>seoul_place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seoul_place</a:t>
            </a:r>
            <a:r>
              <a:rPr lang="en-US" altLang="ko-KR" dirty="0"/>
              <a:t> &lt;- </a:t>
            </a:r>
            <a:r>
              <a:rPr lang="en-US" altLang="ko-KR" dirty="0" err="1"/>
              <a:t>data.frame</a:t>
            </a:r>
            <a:r>
              <a:rPr lang="en-US" altLang="ko-KR" dirty="0"/>
              <a:t>(</a:t>
            </a:r>
            <a:r>
              <a:rPr lang="en-US" altLang="ko-KR" dirty="0" err="1"/>
              <a:t>seoul_place_name</a:t>
            </a:r>
            <a:r>
              <a:rPr lang="en-US" altLang="ko-KR" dirty="0"/>
              <a:t>=</a:t>
            </a:r>
            <a:r>
              <a:rPr lang="en-US" altLang="ko-KR" dirty="0" err="1"/>
              <a:t>seoul_place</a:t>
            </a:r>
            <a:r>
              <a:rPr lang="en-US" altLang="ko-KR" dirty="0"/>
              <a:t>$</a:t>
            </a:r>
            <a:r>
              <a:rPr lang="ko-KR" altLang="en-US" dirty="0"/>
              <a:t>관광지</a:t>
            </a:r>
            <a:r>
              <a:rPr lang="en-US" altLang="ko-KR" dirty="0"/>
              <a:t>, </a:t>
            </a:r>
            <a:r>
              <a:rPr lang="en-US" altLang="ko-KR" dirty="0" err="1"/>
              <a:t>seoul_place_frequency</a:t>
            </a:r>
            <a:r>
              <a:rPr lang="en-US" altLang="ko-KR" dirty="0"/>
              <a:t>=</a:t>
            </a:r>
            <a:r>
              <a:rPr lang="en-US" altLang="ko-KR" dirty="0" err="1"/>
              <a:t>seoul_place</a:t>
            </a:r>
            <a:r>
              <a:rPr lang="en-US" altLang="ko-KR" dirty="0"/>
              <a:t>$</a:t>
            </a:r>
            <a:r>
              <a:rPr lang="ko-KR" altLang="en-US" dirty="0"/>
              <a:t>총계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seoul_place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wordcloud</a:t>
            </a:r>
            <a:r>
              <a:rPr lang="en-US" altLang="ko-KR" dirty="0"/>
              <a:t>(</a:t>
            </a:r>
            <a:r>
              <a:rPr lang="en-US" altLang="ko-KR" dirty="0" err="1"/>
              <a:t>seoul_place$seoul_place_name</a:t>
            </a:r>
            <a:r>
              <a:rPr lang="en-US" altLang="ko-KR" dirty="0"/>
              <a:t>, </a:t>
            </a:r>
            <a:r>
              <a:rPr lang="en-US" altLang="ko-KR" dirty="0" err="1"/>
              <a:t>seoul_place$seoul_place_frequency</a:t>
            </a:r>
            <a:r>
              <a:rPr lang="en-US" altLang="ko-KR" dirty="0"/>
              <a:t>, scale=c(6, 0.3), </a:t>
            </a:r>
            <a:r>
              <a:rPr lang="en-US" altLang="ko-KR" dirty="0" err="1"/>
              <a:t>min.freq</a:t>
            </a:r>
            <a:r>
              <a:rPr lang="en-US" altLang="ko-KR" dirty="0"/>
              <a:t>=3, 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random.order</a:t>
            </a:r>
            <a:r>
              <a:rPr lang="en-US" altLang="ko-KR" dirty="0"/>
              <a:t>=F, </a:t>
            </a:r>
            <a:r>
              <a:rPr lang="en-US" altLang="ko-KR" dirty="0" err="1"/>
              <a:t>rot.per</a:t>
            </a:r>
            <a:r>
              <a:rPr lang="en-US" altLang="ko-KR" dirty="0"/>
              <a:t>=.1, colors=pal2)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14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</a:t>
            </a:r>
            <a:r>
              <a:rPr lang="ko-KR" altLang="en-US" dirty="0"/>
              <a:t>작성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각 지역 지도로 표시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140" y="1201316"/>
            <a:ext cx="16820630" cy="30128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ggmap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("ggplot2")</a:t>
            </a:r>
          </a:p>
          <a:p>
            <a:endParaRPr lang="en-US" altLang="ko-KR" dirty="0"/>
          </a:p>
          <a:p>
            <a:r>
              <a:rPr lang="en-US" altLang="ko-KR" dirty="0"/>
              <a:t>library(</a:t>
            </a:r>
            <a:r>
              <a:rPr lang="en-US" altLang="ko-KR" dirty="0" err="1"/>
              <a:t>ggmap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library(ggplot2)</a:t>
            </a:r>
          </a:p>
          <a:p>
            <a:endParaRPr lang="en-US" altLang="ko-KR" dirty="0"/>
          </a:p>
          <a:p>
            <a:r>
              <a:rPr lang="en-US" altLang="ko-KR" dirty="0" err="1"/>
              <a:t>gc</a:t>
            </a:r>
            <a:r>
              <a:rPr lang="en-US" altLang="ko-KR" dirty="0"/>
              <a:t>&lt;-geocode(enc2utf8('</a:t>
            </a:r>
            <a:r>
              <a:rPr lang="ko-KR" altLang="en-US" dirty="0"/>
              <a:t>서울</a:t>
            </a:r>
            <a:r>
              <a:rPr lang="en-US" altLang="ko-KR" dirty="0"/>
              <a:t>'))</a:t>
            </a:r>
          </a:p>
          <a:p>
            <a:r>
              <a:rPr lang="en-US" altLang="ko-KR" dirty="0" err="1"/>
              <a:t>cen</a:t>
            </a:r>
            <a:r>
              <a:rPr lang="en-US" altLang="ko-KR" dirty="0"/>
              <a:t>&lt;-</a:t>
            </a:r>
            <a:r>
              <a:rPr lang="en-US" altLang="ko-KR" dirty="0" err="1"/>
              <a:t>as.numeric</a:t>
            </a:r>
            <a:r>
              <a:rPr lang="en-US" altLang="ko-KR" dirty="0"/>
              <a:t>(</a:t>
            </a:r>
            <a:r>
              <a:rPr lang="en-US" altLang="ko-KR" dirty="0" err="1"/>
              <a:t>gc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map&lt;-</a:t>
            </a:r>
            <a:r>
              <a:rPr lang="en-US" altLang="ko-KR" dirty="0" err="1"/>
              <a:t>get_googlemap</a:t>
            </a:r>
            <a:r>
              <a:rPr lang="en-US" altLang="ko-KR" dirty="0"/>
              <a:t>(center=</a:t>
            </a:r>
            <a:r>
              <a:rPr lang="en-US" altLang="ko-KR" dirty="0" err="1"/>
              <a:t>cen,maptype</a:t>
            </a:r>
            <a:r>
              <a:rPr lang="en-US" altLang="ko-KR" dirty="0"/>
              <a:t> = "roadmap")</a:t>
            </a:r>
          </a:p>
          <a:p>
            <a:r>
              <a:rPr lang="en-US" altLang="ko-KR" dirty="0" err="1"/>
              <a:t>ggmap</a:t>
            </a:r>
            <a:r>
              <a:rPr lang="en-US" altLang="ko-KR" dirty="0"/>
              <a:t>(map)</a:t>
            </a:r>
          </a:p>
          <a:p>
            <a:endParaRPr lang="en-US" altLang="ko-KR" dirty="0"/>
          </a:p>
          <a:p>
            <a:r>
              <a:rPr lang="en-US" altLang="ko-KR" dirty="0"/>
              <a:t>names&lt;-c("1.</a:t>
            </a:r>
            <a:r>
              <a:rPr lang="ko-KR" altLang="en-US" dirty="0"/>
              <a:t>서울 특별시</a:t>
            </a:r>
            <a:r>
              <a:rPr lang="en-US" altLang="ko-KR" dirty="0"/>
              <a:t>","2.</a:t>
            </a:r>
            <a:r>
              <a:rPr lang="ko-KR" altLang="en-US" dirty="0"/>
              <a:t>부산광역시</a:t>
            </a:r>
            <a:r>
              <a:rPr lang="en-US" altLang="ko-KR" dirty="0"/>
              <a:t>","3.</a:t>
            </a:r>
            <a:r>
              <a:rPr lang="ko-KR" altLang="en-US" dirty="0"/>
              <a:t>대구광역시</a:t>
            </a:r>
            <a:r>
              <a:rPr lang="en-US" altLang="ko-KR" dirty="0"/>
              <a:t>","4.</a:t>
            </a:r>
            <a:r>
              <a:rPr lang="ko-KR" altLang="en-US" dirty="0"/>
              <a:t>인천광역시</a:t>
            </a:r>
            <a:r>
              <a:rPr lang="en-US" altLang="ko-KR" dirty="0"/>
              <a:t>","5.</a:t>
            </a:r>
            <a:r>
              <a:rPr lang="ko-KR" altLang="en-US" dirty="0"/>
              <a:t>광주 광역시</a:t>
            </a:r>
            <a:r>
              <a:rPr lang="en-US" altLang="ko-KR" dirty="0"/>
              <a:t>","6.</a:t>
            </a:r>
            <a:r>
              <a:rPr lang="ko-KR" altLang="en-US" dirty="0"/>
              <a:t>대전광역시</a:t>
            </a:r>
            <a:r>
              <a:rPr lang="en-US" altLang="ko-KR" dirty="0"/>
              <a:t>","7.</a:t>
            </a:r>
            <a:r>
              <a:rPr lang="ko-KR" altLang="en-US" dirty="0"/>
              <a:t>울산광역시</a:t>
            </a:r>
            <a:r>
              <a:rPr lang="en-US" altLang="ko-KR" dirty="0"/>
              <a:t>","8.</a:t>
            </a:r>
            <a:r>
              <a:rPr lang="ko-KR" altLang="en-US" dirty="0"/>
              <a:t>제주도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 err="1"/>
              <a:t>addr</a:t>
            </a:r>
            <a:r>
              <a:rPr lang="en-US" altLang="ko-KR" dirty="0"/>
              <a:t>&lt;-c("</a:t>
            </a:r>
            <a:r>
              <a:rPr lang="ko-KR" altLang="en-US" dirty="0"/>
              <a:t>서울</a:t>
            </a:r>
            <a:r>
              <a:rPr lang="en-US" altLang="ko-KR" dirty="0"/>
              <a:t>","</a:t>
            </a:r>
            <a:r>
              <a:rPr lang="ko-KR" altLang="en-US" dirty="0"/>
              <a:t>부산</a:t>
            </a:r>
            <a:r>
              <a:rPr lang="en-US" altLang="ko-KR" dirty="0"/>
              <a:t>","</a:t>
            </a:r>
            <a:r>
              <a:rPr lang="ko-KR" altLang="en-US" dirty="0"/>
              <a:t>대구</a:t>
            </a:r>
            <a:r>
              <a:rPr lang="en-US" altLang="ko-KR" dirty="0"/>
              <a:t>","</a:t>
            </a:r>
            <a:r>
              <a:rPr lang="ko-KR" altLang="en-US" dirty="0"/>
              <a:t>인천</a:t>
            </a:r>
            <a:r>
              <a:rPr lang="en-US" altLang="ko-KR" dirty="0"/>
              <a:t>","</a:t>
            </a:r>
            <a:r>
              <a:rPr lang="ko-KR" altLang="en-US" dirty="0"/>
              <a:t>광주</a:t>
            </a:r>
            <a:r>
              <a:rPr lang="en-US" altLang="ko-KR" dirty="0"/>
              <a:t>","</a:t>
            </a:r>
            <a:r>
              <a:rPr lang="ko-KR" altLang="en-US" dirty="0"/>
              <a:t>대전</a:t>
            </a:r>
            <a:r>
              <a:rPr lang="en-US" altLang="ko-KR" dirty="0"/>
              <a:t>","</a:t>
            </a:r>
            <a:r>
              <a:rPr lang="ko-KR" altLang="en-US" dirty="0"/>
              <a:t>울산</a:t>
            </a:r>
            <a:r>
              <a:rPr lang="en-US" altLang="ko-KR" dirty="0"/>
              <a:t>","</a:t>
            </a:r>
            <a:r>
              <a:rPr lang="ko-KR" altLang="en-US" dirty="0"/>
              <a:t>제주도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 err="1"/>
              <a:t>gc</a:t>
            </a:r>
            <a:r>
              <a:rPr lang="en-US" altLang="ko-KR" dirty="0"/>
              <a:t>&lt;-geocode(enc2utf8(</a:t>
            </a:r>
            <a:r>
              <a:rPr lang="en-US" altLang="ko-KR" dirty="0" err="1"/>
              <a:t>addr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r>
              <a:rPr lang="en-US" altLang="ko-KR" dirty="0" err="1"/>
              <a:t>df</a:t>
            </a:r>
            <a:r>
              <a:rPr lang="en-US" altLang="ko-KR" dirty="0"/>
              <a:t>&lt;-</a:t>
            </a:r>
            <a:r>
              <a:rPr lang="en-US" altLang="ko-KR" dirty="0" err="1"/>
              <a:t>data.frame</a:t>
            </a:r>
            <a:r>
              <a:rPr lang="en-US" altLang="ko-KR" dirty="0"/>
              <a:t>(name=</a:t>
            </a:r>
            <a:r>
              <a:rPr lang="en-US" altLang="ko-KR" dirty="0" err="1"/>
              <a:t>names,lon</a:t>
            </a:r>
            <a:r>
              <a:rPr lang="en-US" altLang="ko-KR" dirty="0"/>
              <a:t>=</a:t>
            </a:r>
            <a:r>
              <a:rPr lang="en-US" altLang="ko-KR" dirty="0" err="1"/>
              <a:t>gc$lon,lat</a:t>
            </a:r>
            <a:r>
              <a:rPr lang="en-US" altLang="ko-KR" dirty="0"/>
              <a:t>=</a:t>
            </a:r>
            <a:r>
              <a:rPr lang="en-US" altLang="ko-KR" dirty="0" err="1"/>
              <a:t>gc$lat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df</a:t>
            </a:r>
            <a:endParaRPr lang="en-US" altLang="ko-KR" dirty="0"/>
          </a:p>
          <a:p>
            <a:r>
              <a:rPr lang="en-US" altLang="ko-KR" dirty="0" err="1"/>
              <a:t>cen</a:t>
            </a:r>
            <a:r>
              <a:rPr lang="en-US" altLang="ko-KR" dirty="0"/>
              <a:t>&lt;-c(mean(</a:t>
            </a:r>
            <a:r>
              <a:rPr lang="en-US" altLang="ko-KR" dirty="0" err="1"/>
              <a:t>df$lon</a:t>
            </a:r>
            <a:r>
              <a:rPr lang="en-US" altLang="ko-KR" dirty="0"/>
              <a:t>),mean(</a:t>
            </a:r>
            <a:r>
              <a:rPr lang="en-US" altLang="ko-KR" dirty="0" err="1"/>
              <a:t>df$lat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cen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map&lt;-</a:t>
            </a:r>
            <a:r>
              <a:rPr lang="en-US" altLang="ko-KR" dirty="0" err="1"/>
              <a:t>get_googlemap</a:t>
            </a:r>
            <a:r>
              <a:rPr lang="en-US" altLang="ko-KR" dirty="0"/>
              <a:t>(center = </a:t>
            </a:r>
            <a:r>
              <a:rPr lang="en-US" altLang="ko-KR" dirty="0" err="1"/>
              <a:t>cen,maptype</a:t>
            </a:r>
            <a:r>
              <a:rPr lang="en-US" altLang="ko-KR" dirty="0"/>
              <a:t> = "</a:t>
            </a:r>
            <a:r>
              <a:rPr lang="en-US" altLang="ko-KR" dirty="0" err="1"/>
              <a:t>roadmap",zoom</a:t>
            </a:r>
            <a:r>
              <a:rPr lang="en-US" altLang="ko-KR" dirty="0"/>
              <a:t>=7,marker=</a:t>
            </a:r>
            <a:r>
              <a:rPr lang="en-US" altLang="ko-KR" dirty="0" err="1"/>
              <a:t>gc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ggmap</a:t>
            </a:r>
            <a:r>
              <a:rPr lang="en-US" altLang="ko-KR" dirty="0"/>
              <a:t>(map)</a:t>
            </a:r>
          </a:p>
          <a:p>
            <a:endParaRPr lang="en-US" altLang="ko-KR" dirty="0"/>
          </a:p>
          <a:p>
            <a:r>
              <a:rPr lang="en-US" altLang="ko-KR" dirty="0" err="1"/>
              <a:t>gmap</a:t>
            </a:r>
            <a:r>
              <a:rPr lang="en-US" altLang="ko-KR" dirty="0"/>
              <a:t> &lt;- </a:t>
            </a:r>
            <a:r>
              <a:rPr lang="en-US" altLang="ko-KR" dirty="0" err="1"/>
              <a:t>ggmap</a:t>
            </a:r>
            <a:r>
              <a:rPr lang="en-US" altLang="ko-KR" dirty="0"/>
              <a:t>(map, </a:t>
            </a:r>
            <a:r>
              <a:rPr lang="en-US" altLang="ko-KR" dirty="0" err="1"/>
              <a:t>fullpage</a:t>
            </a:r>
            <a:r>
              <a:rPr lang="en-US" altLang="ko-KR" dirty="0"/>
              <a:t>=TRUE, legend="</a:t>
            </a:r>
            <a:r>
              <a:rPr lang="en-US" altLang="ko-KR" dirty="0" err="1"/>
              <a:t>topright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 err="1"/>
              <a:t>gmap</a:t>
            </a:r>
            <a:r>
              <a:rPr lang="en-US" altLang="ko-KR" dirty="0"/>
              <a:t> + </a:t>
            </a:r>
            <a:r>
              <a:rPr lang="en-US" altLang="ko-KR" dirty="0" err="1"/>
              <a:t>geom_text</a:t>
            </a:r>
            <a:r>
              <a:rPr lang="en-US" altLang="ko-KR" dirty="0"/>
              <a:t>(data=</a:t>
            </a:r>
            <a:r>
              <a:rPr lang="en-US" altLang="ko-KR" dirty="0" err="1"/>
              <a:t>df</a:t>
            </a:r>
            <a:r>
              <a:rPr lang="en-US" altLang="ko-KR" dirty="0"/>
              <a:t>, </a:t>
            </a:r>
            <a:r>
              <a:rPr lang="en-US" altLang="ko-KR" dirty="0" err="1"/>
              <a:t>aes</a:t>
            </a:r>
            <a:r>
              <a:rPr lang="en-US" altLang="ko-KR" dirty="0"/>
              <a:t>(x=</a:t>
            </a:r>
            <a:r>
              <a:rPr lang="en-US" altLang="ko-KR" dirty="0" err="1"/>
              <a:t>lon</a:t>
            </a:r>
            <a:r>
              <a:rPr lang="en-US" altLang="ko-KR" dirty="0"/>
              <a:t>, y=</a:t>
            </a:r>
            <a:r>
              <a:rPr lang="en-US" altLang="ko-KR" dirty="0" err="1"/>
              <a:t>lat</a:t>
            </a:r>
            <a:r>
              <a:rPr lang="en-US" altLang="ko-KR" dirty="0"/>
              <a:t>), size=5, label=</a:t>
            </a:r>
            <a:r>
              <a:rPr lang="en-US" altLang="ko-KR" dirty="0" err="1"/>
              <a:t>df$name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gmap</a:t>
            </a:r>
            <a:r>
              <a:rPr lang="en-US" altLang="ko-KR" dirty="0"/>
              <a:t> + </a:t>
            </a:r>
            <a:r>
              <a:rPr lang="en-US" altLang="ko-KR" dirty="0" err="1"/>
              <a:t>geom_text</a:t>
            </a:r>
            <a:r>
              <a:rPr lang="en-US" altLang="ko-KR" dirty="0"/>
              <a:t>(data=</a:t>
            </a:r>
            <a:r>
              <a:rPr lang="en-US" altLang="ko-KR" dirty="0" err="1"/>
              <a:t>df</a:t>
            </a:r>
            <a:r>
              <a:rPr lang="en-US" altLang="ko-KR" dirty="0"/>
              <a:t>, </a:t>
            </a:r>
            <a:r>
              <a:rPr lang="en-US" altLang="ko-KR" dirty="0" err="1"/>
              <a:t>aes</a:t>
            </a:r>
            <a:r>
              <a:rPr lang="en-US" altLang="ko-KR" dirty="0"/>
              <a:t>(</a:t>
            </a:r>
            <a:r>
              <a:rPr lang="en-US" altLang="ko-KR" dirty="0" err="1"/>
              <a:t>lon</a:t>
            </a:r>
            <a:r>
              <a:rPr lang="en-US" altLang="ko-KR" dirty="0"/>
              <a:t>, </a:t>
            </a:r>
            <a:r>
              <a:rPr lang="en-US" altLang="ko-KR" dirty="0" err="1"/>
              <a:t>lat</a:t>
            </a:r>
            <a:r>
              <a:rPr lang="en-US" altLang="ko-KR" dirty="0"/>
              <a:t>, </a:t>
            </a:r>
            <a:r>
              <a:rPr lang="en-US" altLang="ko-KR" dirty="0" err="1"/>
              <a:t>colour</a:t>
            </a:r>
            <a:r>
              <a:rPr lang="en-US" altLang="ko-KR" dirty="0"/>
              <a:t>=factor(name)), size=6, label=</a:t>
            </a:r>
            <a:r>
              <a:rPr lang="en-US" altLang="ko-KR" dirty="0" err="1"/>
              <a:t>seq_along</a:t>
            </a:r>
            <a:r>
              <a:rPr lang="en-US" altLang="ko-KR" dirty="0"/>
              <a:t>(</a:t>
            </a:r>
            <a:r>
              <a:rPr lang="en-US" altLang="ko-KR" dirty="0" err="1"/>
              <a:t>df$name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######################</a:t>
            </a:r>
            <a:r>
              <a:rPr lang="ko-KR" altLang="en-US" dirty="0"/>
              <a:t>서울</a:t>
            </a:r>
          </a:p>
          <a:p>
            <a:endParaRPr lang="ko-KR" altLang="en-US" dirty="0"/>
          </a:p>
          <a:p>
            <a:r>
              <a:rPr lang="en-US" altLang="ko-KR" dirty="0"/>
              <a:t>names&lt;-c("1.</a:t>
            </a:r>
            <a:r>
              <a:rPr lang="ko-KR" altLang="en-US" dirty="0"/>
              <a:t>경복궁</a:t>
            </a:r>
            <a:r>
              <a:rPr lang="en-US" altLang="ko-KR" dirty="0"/>
              <a:t>","2.</a:t>
            </a:r>
            <a:r>
              <a:rPr lang="ko-KR" altLang="en-US" dirty="0"/>
              <a:t>종묘</a:t>
            </a:r>
            <a:r>
              <a:rPr lang="en-US" altLang="ko-KR" dirty="0"/>
              <a:t>","3.</a:t>
            </a:r>
            <a:r>
              <a:rPr lang="ko-KR" altLang="en-US" dirty="0"/>
              <a:t>창경궁</a:t>
            </a:r>
            <a:r>
              <a:rPr lang="en-US" altLang="ko-KR" dirty="0"/>
              <a:t>","4.</a:t>
            </a:r>
            <a:r>
              <a:rPr lang="ko-KR" altLang="en-US" dirty="0"/>
              <a:t>창덕궁</a:t>
            </a:r>
            <a:r>
              <a:rPr lang="en-US" altLang="ko-KR" dirty="0"/>
              <a:t>","5.</a:t>
            </a:r>
            <a:r>
              <a:rPr lang="ko-KR" altLang="en-US" dirty="0"/>
              <a:t>덕수궁</a:t>
            </a:r>
            <a:r>
              <a:rPr lang="en-US" altLang="ko-KR" dirty="0"/>
              <a:t>","6.</a:t>
            </a:r>
            <a:r>
              <a:rPr lang="ko-KR" altLang="en-US" dirty="0"/>
              <a:t>남산골한옥마을</a:t>
            </a:r>
            <a:r>
              <a:rPr lang="en-US" altLang="ko-KR" dirty="0"/>
              <a:t>","7.</a:t>
            </a:r>
            <a:r>
              <a:rPr lang="ko-KR" altLang="en-US" dirty="0"/>
              <a:t>서울시립미술관본관</a:t>
            </a:r>
            <a:r>
              <a:rPr lang="en-US" altLang="ko-KR" dirty="0"/>
              <a:t>","8.</a:t>
            </a:r>
            <a:r>
              <a:rPr lang="ko-KR" altLang="en-US" dirty="0"/>
              <a:t>국립중앙박물관</a:t>
            </a:r>
            <a:r>
              <a:rPr lang="en-US" altLang="ko-KR" dirty="0"/>
              <a:t>","9.</a:t>
            </a:r>
            <a:r>
              <a:rPr lang="ko-KR" altLang="en-US" dirty="0"/>
              <a:t>태릉 </a:t>
            </a:r>
            <a:r>
              <a:rPr lang="en-US" altLang="ko-KR" dirty="0"/>
              <a:t>·  </a:t>
            </a:r>
            <a:r>
              <a:rPr lang="ko-KR" altLang="en-US" dirty="0"/>
              <a:t>강릉 </a:t>
            </a:r>
            <a:r>
              <a:rPr lang="en-US" altLang="ko-KR" dirty="0"/>
              <a:t>· </a:t>
            </a:r>
            <a:r>
              <a:rPr lang="ko-KR" altLang="en-US" dirty="0"/>
              <a:t>조선왕릉전시관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"a10</a:t>
            </a:r>
            <a:r>
              <a:rPr lang="ko-KR" altLang="en-US" dirty="0"/>
              <a:t>서대문자연사박물관</a:t>
            </a:r>
            <a:r>
              <a:rPr lang="en-US" altLang="ko-KR" dirty="0"/>
              <a:t>","a11.</a:t>
            </a:r>
            <a:r>
              <a:rPr lang="ko-KR" altLang="en-US" dirty="0"/>
              <a:t>서대문형무소역사관</a:t>
            </a:r>
            <a:r>
              <a:rPr lang="en-US" altLang="ko-KR" dirty="0"/>
              <a:t>","a12.</a:t>
            </a:r>
            <a:r>
              <a:rPr lang="ko-KR" altLang="en-US" dirty="0"/>
              <a:t>트릭아이미술관</a:t>
            </a:r>
            <a:r>
              <a:rPr lang="en-US" altLang="ko-KR" dirty="0"/>
              <a:t>","a13.</a:t>
            </a:r>
            <a:r>
              <a:rPr lang="ko-KR" altLang="en-US" dirty="0" err="1"/>
              <a:t>헌릉ㆍ인릉</a:t>
            </a:r>
            <a:r>
              <a:rPr lang="en-US" altLang="ko-KR" dirty="0"/>
              <a:t>","a14.</a:t>
            </a:r>
            <a:r>
              <a:rPr lang="ko-KR" altLang="en-US" dirty="0"/>
              <a:t>선릉</a:t>
            </a:r>
            <a:r>
              <a:rPr lang="en-US" altLang="ko-KR" dirty="0"/>
              <a:t>·</a:t>
            </a:r>
            <a:r>
              <a:rPr lang="ko-KR" altLang="en-US" dirty="0"/>
              <a:t>정릉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 err="1"/>
              <a:t>addr</a:t>
            </a:r>
            <a:r>
              <a:rPr lang="en-US" altLang="ko-KR" dirty="0"/>
              <a:t>&lt;-c("</a:t>
            </a:r>
            <a:r>
              <a:rPr lang="ko-KR" altLang="en-US" dirty="0"/>
              <a:t>서울 종로구 </a:t>
            </a:r>
            <a:r>
              <a:rPr lang="ko-KR" altLang="en-US" dirty="0" err="1"/>
              <a:t>사직로</a:t>
            </a:r>
            <a:r>
              <a:rPr lang="ko-KR" altLang="en-US" dirty="0"/>
              <a:t> </a:t>
            </a:r>
            <a:r>
              <a:rPr lang="en-US" altLang="ko-KR" dirty="0"/>
              <a:t>161","</a:t>
            </a:r>
            <a:r>
              <a:rPr lang="ko-KR" altLang="en-US" dirty="0"/>
              <a:t>서울 종로구 훈정동 </a:t>
            </a:r>
            <a:r>
              <a:rPr lang="en-US" altLang="ko-KR" dirty="0"/>
              <a:t>1-1 ","</a:t>
            </a:r>
            <a:r>
              <a:rPr lang="ko-KR" altLang="en-US" dirty="0"/>
              <a:t>서울특별시 종로구 와룡동 </a:t>
            </a:r>
            <a:r>
              <a:rPr lang="en-US" altLang="ko-KR" dirty="0"/>
              <a:t>2-1 ","</a:t>
            </a:r>
            <a:r>
              <a:rPr lang="ko-KR" altLang="en-US" dirty="0"/>
              <a:t>서울 종로구 </a:t>
            </a:r>
            <a:r>
              <a:rPr lang="ko-KR" altLang="en-US" dirty="0" err="1"/>
              <a:t>율곡로</a:t>
            </a:r>
            <a:r>
              <a:rPr lang="ko-KR" altLang="en-US" dirty="0"/>
              <a:t> </a:t>
            </a:r>
            <a:r>
              <a:rPr lang="en-US" altLang="ko-KR" dirty="0"/>
              <a:t>99"</a:t>
            </a:r>
          </a:p>
          <a:p>
            <a:r>
              <a:rPr lang="en-US" altLang="ko-KR" dirty="0"/>
              <a:t>        ,"</a:t>
            </a:r>
            <a:r>
              <a:rPr lang="ko-KR" altLang="en-US" dirty="0"/>
              <a:t>서울 중구 세종대로 </a:t>
            </a:r>
            <a:r>
              <a:rPr lang="en-US" altLang="ko-KR" dirty="0"/>
              <a:t>99 </a:t>
            </a:r>
            <a:r>
              <a:rPr lang="ko-KR" altLang="en-US" dirty="0"/>
              <a:t>덕수궁</a:t>
            </a:r>
            <a:r>
              <a:rPr lang="en-US" altLang="ko-KR" dirty="0"/>
              <a:t>","</a:t>
            </a:r>
            <a:r>
              <a:rPr lang="ko-KR" altLang="en-US" dirty="0"/>
              <a:t>서울 중구 퇴계로</a:t>
            </a:r>
            <a:r>
              <a:rPr lang="en-US" altLang="ko-KR" dirty="0"/>
              <a:t>34</a:t>
            </a:r>
            <a:r>
              <a:rPr lang="ko-KR" altLang="en-US" dirty="0"/>
              <a:t>길 </a:t>
            </a:r>
            <a:r>
              <a:rPr lang="en-US" altLang="ko-KR" dirty="0"/>
              <a:t>28","</a:t>
            </a:r>
            <a:r>
              <a:rPr lang="ko-KR" altLang="en-US" dirty="0"/>
              <a:t>서울 중구 </a:t>
            </a:r>
            <a:r>
              <a:rPr lang="ko-KR" altLang="en-US" dirty="0" err="1"/>
              <a:t>덕수궁길</a:t>
            </a:r>
            <a:r>
              <a:rPr lang="ko-KR" altLang="en-US" dirty="0"/>
              <a:t> </a:t>
            </a:r>
            <a:r>
              <a:rPr lang="en-US" altLang="ko-KR" dirty="0"/>
              <a:t>61","</a:t>
            </a:r>
            <a:r>
              <a:rPr lang="ko-KR" altLang="en-US" dirty="0"/>
              <a:t>서울 용산구 서빙고로 </a:t>
            </a:r>
            <a:r>
              <a:rPr lang="en-US" altLang="ko-KR" dirty="0"/>
              <a:t>137"</a:t>
            </a:r>
          </a:p>
          <a:p>
            <a:r>
              <a:rPr lang="en-US" altLang="ko-KR" dirty="0"/>
              <a:t>        ,"</a:t>
            </a:r>
            <a:r>
              <a:rPr lang="ko-KR" altLang="en-US" dirty="0"/>
              <a:t>서울 노원구 </a:t>
            </a:r>
            <a:r>
              <a:rPr lang="ko-KR" altLang="en-US" dirty="0" err="1"/>
              <a:t>화랑로</a:t>
            </a:r>
            <a:r>
              <a:rPr lang="ko-KR" altLang="en-US" dirty="0"/>
              <a:t> </a:t>
            </a:r>
            <a:r>
              <a:rPr lang="en-US" altLang="ko-KR" dirty="0"/>
              <a:t>681 </a:t>
            </a:r>
            <a:r>
              <a:rPr lang="ko-KR" altLang="en-US" dirty="0" err="1"/>
              <a:t>태강릉</a:t>
            </a:r>
            <a:r>
              <a:rPr lang="en-US" altLang="ko-KR" dirty="0"/>
              <a:t>","</a:t>
            </a:r>
            <a:r>
              <a:rPr lang="ko-KR" altLang="en-US" dirty="0"/>
              <a:t>서울 서대문구 연희로</a:t>
            </a:r>
            <a:r>
              <a:rPr lang="en-US" altLang="ko-KR" dirty="0"/>
              <a:t>32</a:t>
            </a:r>
            <a:r>
              <a:rPr lang="ko-KR" altLang="en-US" dirty="0"/>
              <a:t>길 </a:t>
            </a:r>
            <a:r>
              <a:rPr lang="en-US" altLang="ko-KR" dirty="0"/>
              <a:t>51","</a:t>
            </a:r>
            <a:r>
              <a:rPr lang="ko-KR" altLang="en-US" dirty="0"/>
              <a:t>서울 서대문구 통일로 </a:t>
            </a:r>
            <a:r>
              <a:rPr lang="en-US" altLang="ko-KR" dirty="0"/>
              <a:t>251","</a:t>
            </a:r>
            <a:r>
              <a:rPr lang="ko-KR" altLang="en-US" dirty="0"/>
              <a:t>서울 마포구 </a:t>
            </a:r>
            <a:r>
              <a:rPr lang="ko-KR" altLang="en-US" dirty="0" err="1"/>
              <a:t>홍익로</a:t>
            </a:r>
            <a:r>
              <a:rPr lang="en-US" altLang="ko-KR" dirty="0"/>
              <a:t>3</a:t>
            </a:r>
            <a:r>
              <a:rPr lang="ko-KR" altLang="en-US" dirty="0"/>
              <a:t>길 </a:t>
            </a:r>
            <a:r>
              <a:rPr lang="en-US" altLang="ko-KR" dirty="0"/>
              <a:t>20"</a:t>
            </a:r>
          </a:p>
          <a:p>
            <a:r>
              <a:rPr lang="en-US" altLang="ko-KR" dirty="0"/>
              <a:t>        ,"</a:t>
            </a:r>
            <a:r>
              <a:rPr lang="ko-KR" altLang="en-US" dirty="0"/>
              <a:t>서울 서초구 </a:t>
            </a:r>
            <a:r>
              <a:rPr lang="ko-KR" altLang="en-US" dirty="0" err="1"/>
              <a:t>헌인릉길</a:t>
            </a:r>
            <a:r>
              <a:rPr lang="ko-KR" altLang="en-US" dirty="0"/>
              <a:t> </a:t>
            </a:r>
            <a:r>
              <a:rPr lang="en-US" altLang="ko-KR" dirty="0"/>
              <a:t>34","</a:t>
            </a:r>
            <a:r>
              <a:rPr lang="ko-KR" altLang="en-US" dirty="0"/>
              <a:t>서울 강남구 </a:t>
            </a:r>
            <a:r>
              <a:rPr lang="ko-KR" altLang="en-US" dirty="0" err="1"/>
              <a:t>선릉로</a:t>
            </a:r>
            <a:r>
              <a:rPr lang="en-US" altLang="ko-KR" dirty="0"/>
              <a:t>100</a:t>
            </a:r>
            <a:r>
              <a:rPr lang="ko-KR" altLang="en-US" dirty="0"/>
              <a:t>길 </a:t>
            </a:r>
            <a:r>
              <a:rPr lang="en-US" altLang="ko-KR" dirty="0"/>
              <a:t>1")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gc</a:t>
            </a:r>
            <a:r>
              <a:rPr lang="en-US" altLang="ko-KR" dirty="0"/>
              <a:t>&lt;-geocode(enc2utf8(</a:t>
            </a:r>
            <a:r>
              <a:rPr lang="en-US" altLang="ko-KR" dirty="0" err="1"/>
              <a:t>addr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r>
              <a:rPr lang="en-US" altLang="ko-KR" dirty="0" err="1"/>
              <a:t>df</a:t>
            </a:r>
            <a:r>
              <a:rPr lang="en-US" altLang="ko-KR" dirty="0"/>
              <a:t>&lt;-</a:t>
            </a:r>
            <a:r>
              <a:rPr lang="en-US" altLang="ko-KR" dirty="0" err="1"/>
              <a:t>data.frame</a:t>
            </a:r>
            <a:r>
              <a:rPr lang="en-US" altLang="ko-KR" dirty="0"/>
              <a:t>(name=</a:t>
            </a:r>
            <a:r>
              <a:rPr lang="en-US" altLang="ko-KR" dirty="0" err="1"/>
              <a:t>names,lon</a:t>
            </a:r>
            <a:r>
              <a:rPr lang="en-US" altLang="ko-KR" dirty="0"/>
              <a:t>=</a:t>
            </a:r>
            <a:r>
              <a:rPr lang="en-US" altLang="ko-KR" dirty="0" err="1"/>
              <a:t>gc$lon,lat</a:t>
            </a:r>
            <a:r>
              <a:rPr lang="en-US" altLang="ko-KR" dirty="0"/>
              <a:t>=</a:t>
            </a:r>
            <a:r>
              <a:rPr lang="en-US" altLang="ko-KR" dirty="0" err="1"/>
              <a:t>gc$lat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df</a:t>
            </a:r>
            <a:endParaRPr lang="en-US" altLang="ko-KR" dirty="0"/>
          </a:p>
          <a:p>
            <a:r>
              <a:rPr lang="en-US" altLang="ko-KR" dirty="0" err="1"/>
              <a:t>cen</a:t>
            </a:r>
            <a:r>
              <a:rPr lang="en-US" altLang="ko-KR" dirty="0"/>
              <a:t>&lt;-c(mean(</a:t>
            </a:r>
            <a:r>
              <a:rPr lang="en-US" altLang="ko-KR" dirty="0" err="1"/>
              <a:t>df$lon</a:t>
            </a:r>
            <a:r>
              <a:rPr lang="en-US" altLang="ko-KR" dirty="0"/>
              <a:t>),mean(</a:t>
            </a:r>
            <a:r>
              <a:rPr lang="en-US" altLang="ko-KR" dirty="0" err="1"/>
              <a:t>df$lat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cen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map&lt;-</a:t>
            </a:r>
            <a:r>
              <a:rPr lang="en-US" altLang="ko-KR" dirty="0" err="1"/>
              <a:t>get_googlemap</a:t>
            </a:r>
            <a:r>
              <a:rPr lang="en-US" altLang="ko-KR" dirty="0"/>
              <a:t>(center = </a:t>
            </a:r>
            <a:r>
              <a:rPr lang="en-US" altLang="ko-KR" dirty="0" err="1"/>
              <a:t>cen,maptype</a:t>
            </a:r>
            <a:r>
              <a:rPr lang="en-US" altLang="ko-KR" dirty="0"/>
              <a:t> = "</a:t>
            </a:r>
            <a:r>
              <a:rPr lang="en-US" altLang="ko-KR" dirty="0" err="1"/>
              <a:t>roadmap",zoom</a:t>
            </a:r>
            <a:r>
              <a:rPr lang="en-US" altLang="ko-KR" dirty="0"/>
              <a:t>=11,marker=</a:t>
            </a:r>
            <a:r>
              <a:rPr lang="en-US" altLang="ko-KR" dirty="0" err="1"/>
              <a:t>gc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windows()</a:t>
            </a:r>
          </a:p>
          <a:p>
            <a:endParaRPr lang="en-US" altLang="ko-KR" dirty="0"/>
          </a:p>
          <a:p>
            <a:r>
              <a:rPr lang="en-US" altLang="ko-KR" dirty="0" err="1"/>
              <a:t>gmap</a:t>
            </a:r>
            <a:r>
              <a:rPr lang="en-US" altLang="ko-KR" dirty="0"/>
              <a:t> &lt;- </a:t>
            </a:r>
            <a:r>
              <a:rPr lang="en-US" altLang="ko-KR" dirty="0" err="1"/>
              <a:t>ggmap</a:t>
            </a:r>
            <a:r>
              <a:rPr lang="en-US" altLang="ko-KR" dirty="0"/>
              <a:t>(map)</a:t>
            </a:r>
          </a:p>
          <a:p>
            <a:r>
              <a:rPr lang="en-US" altLang="ko-KR" dirty="0" err="1"/>
              <a:t>gmap</a:t>
            </a:r>
            <a:r>
              <a:rPr lang="en-US" altLang="ko-KR" dirty="0"/>
              <a:t> &lt;- </a:t>
            </a:r>
            <a:r>
              <a:rPr lang="en-US" altLang="ko-KR" dirty="0" err="1"/>
              <a:t>ggmap</a:t>
            </a:r>
            <a:r>
              <a:rPr lang="en-US" altLang="ko-KR" dirty="0"/>
              <a:t>(map, </a:t>
            </a:r>
            <a:r>
              <a:rPr lang="en-US" altLang="ko-KR" dirty="0" err="1"/>
              <a:t>fullpage</a:t>
            </a:r>
            <a:r>
              <a:rPr lang="en-US" altLang="ko-KR" dirty="0"/>
              <a:t>=TRUE, legend="</a:t>
            </a:r>
            <a:r>
              <a:rPr lang="en-US" altLang="ko-KR" dirty="0" err="1"/>
              <a:t>topright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gmap</a:t>
            </a:r>
            <a:r>
              <a:rPr lang="en-US" altLang="ko-KR" dirty="0"/>
              <a:t> + </a:t>
            </a:r>
            <a:r>
              <a:rPr lang="en-US" altLang="ko-KR" dirty="0" err="1"/>
              <a:t>geom_text</a:t>
            </a:r>
            <a:r>
              <a:rPr lang="en-US" altLang="ko-KR" dirty="0"/>
              <a:t>(data=</a:t>
            </a:r>
            <a:r>
              <a:rPr lang="en-US" altLang="ko-KR" dirty="0" err="1"/>
              <a:t>df</a:t>
            </a:r>
            <a:r>
              <a:rPr lang="en-US" altLang="ko-KR" dirty="0"/>
              <a:t>, </a:t>
            </a:r>
            <a:r>
              <a:rPr lang="en-US" altLang="ko-KR" dirty="0" err="1"/>
              <a:t>aes</a:t>
            </a:r>
            <a:r>
              <a:rPr lang="en-US" altLang="ko-KR" dirty="0"/>
              <a:t>(</a:t>
            </a:r>
            <a:r>
              <a:rPr lang="en-US" altLang="ko-KR" dirty="0" err="1"/>
              <a:t>lon</a:t>
            </a:r>
            <a:r>
              <a:rPr lang="en-US" altLang="ko-KR" dirty="0"/>
              <a:t>, </a:t>
            </a:r>
            <a:r>
              <a:rPr lang="en-US" altLang="ko-KR" dirty="0" err="1"/>
              <a:t>lat</a:t>
            </a:r>
            <a:r>
              <a:rPr lang="en-US" altLang="ko-KR" dirty="0"/>
              <a:t>, </a:t>
            </a:r>
            <a:r>
              <a:rPr lang="en-US" altLang="ko-KR" dirty="0" err="1"/>
              <a:t>colour</a:t>
            </a:r>
            <a:r>
              <a:rPr lang="en-US" altLang="ko-KR" dirty="0"/>
              <a:t>=factor(name)), size=6, label=</a:t>
            </a:r>
            <a:r>
              <a:rPr lang="en-US" altLang="ko-KR" dirty="0" err="1"/>
              <a:t>seq_along</a:t>
            </a:r>
            <a:r>
              <a:rPr lang="en-US" altLang="ko-KR" dirty="0"/>
              <a:t>(</a:t>
            </a:r>
            <a:r>
              <a:rPr lang="en-US" altLang="ko-KR" dirty="0" err="1"/>
              <a:t>df$name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###############</a:t>
            </a:r>
            <a:r>
              <a:rPr lang="ko-KR" altLang="en-US" dirty="0"/>
              <a:t>대전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names&lt;-c("1.</a:t>
            </a:r>
            <a:r>
              <a:rPr lang="ko-KR" altLang="en-US" dirty="0"/>
              <a:t>상소오토캠핑장</a:t>
            </a:r>
            <a:r>
              <a:rPr lang="en-US" altLang="ko-KR" dirty="0"/>
              <a:t>","2.</a:t>
            </a:r>
            <a:r>
              <a:rPr lang="ko-KR" altLang="en-US" dirty="0" err="1"/>
              <a:t>찬샘마을</a:t>
            </a:r>
            <a:r>
              <a:rPr lang="en-US" altLang="ko-KR" dirty="0"/>
              <a:t>","3.</a:t>
            </a:r>
            <a:r>
              <a:rPr lang="ko-KR" altLang="en-US" dirty="0"/>
              <a:t>한밭교육박물관</a:t>
            </a:r>
            <a:r>
              <a:rPr lang="en-US" altLang="ko-KR" dirty="0"/>
              <a:t>","4.</a:t>
            </a:r>
            <a:r>
              <a:rPr lang="ko-KR" altLang="en-US" dirty="0"/>
              <a:t>대전 </a:t>
            </a:r>
            <a:r>
              <a:rPr lang="ko-KR" altLang="en-US" dirty="0" err="1"/>
              <a:t>아쿠아월드</a:t>
            </a:r>
            <a:r>
              <a:rPr lang="en-US" altLang="ko-KR" dirty="0"/>
              <a:t>","5.</a:t>
            </a:r>
            <a:r>
              <a:rPr lang="ko-KR" altLang="en-US" dirty="0" err="1"/>
              <a:t>대전동물원</a:t>
            </a:r>
            <a:r>
              <a:rPr lang="en-US" altLang="ko-KR" dirty="0"/>
              <a:t>","6.</a:t>
            </a:r>
            <a:r>
              <a:rPr lang="ko-KR" altLang="en-US" dirty="0"/>
              <a:t>뿌리공원</a:t>
            </a:r>
            <a:r>
              <a:rPr lang="en-US" altLang="ko-KR" dirty="0"/>
              <a:t>","7.</a:t>
            </a:r>
            <a:r>
              <a:rPr lang="ko-KR" altLang="en-US" dirty="0"/>
              <a:t>남선공원종합체육관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"8.</a:t>
            </a:r>
            <a:r>
              <a:rPr lang="ko-KR" altLang="en-US" dirty="0"/>
              <a:t>대전시립미술관</a:t>
            </a:r>
            <a:r>
              <a:rPr lang="en-US" altLang="ko-KR" dirty="0"/>
              <a:t>","9.</a:t>
            </a:r>
            <a:r>
              <a:rPr lang="ko-KR" altLang="en-US" dirty="0"/>
              <a:t>장태산자연휴양림</a:t>
            </a:r>
            <a:r>
              <a:rPr lang="en-US" altLang="ko-KR" dirty="0"/>
              <a:t>","a10.</a:t>
            </a:r>
            <a:r>
              <a:rPr lang="ko-KR" altLang="en-US" dirty="0"/>
              <a:t>국립중앙과학관</a:t>
            </a:r>
            <a:r>
              <a:rPr lang="en-US" altLang="ko-KR" dirty="0"/>
              <a:t>","a11.</a:t>
            </a:r>
            <a:r>
              <a:rPr lang="ko-KR" altLang="en-US" dirty="0"/>
              <a:t>유성유스호스텔</a:t>
            </a:r>
            <a:r>
              <a:rPr lang="en-US" altLang="ko-KR" dirty="0"/>
              <a:t>","a12.</a:t>
            </a:r>
            <a:r>
              <a:rPr lang="ko-KR" altLang="en-US" dirty="0"/>
              <a:t>계룡산 </a:t>
            </a:r>
            <a:r>
              <a:rPr lang="ko-KR" altLang="en-US" dirty="0" err="1"/>
              <a:t>수통골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"a13.</a:t>
            </a:r>
            <a:r>
              <a:rPr lang="ko-KR" altLang="en-US" dirty="0"/>
              <a:t>대전시민천문대</a:t>
            </a:r>
            <a:r>
              <a:rPr lang="en-US" altLang="ko-KR" dirty="0"/>
              <a:t>","a14.</a:t>
            </a:r>
            <a:r>
              <a:rPr lang="ko-KR" altLang="en-US" dirty="0"/>
              <a:t>솔로몬 </a:t>
            </a:r>
            <a:r>
              <a:rPr lang="ko-KR" altLang="en-US" dirty="0" err="1"/>
              <a:t>로파크</a:t>
            </a:r>
            <a:r>
              <a:rPr lang="en-US" altLang="ko-KR" dirty="0"/>
              <a:t>","a15.</a:t>
            </a:r>
            <a:r>
              <a:rPr lang="ko-KR" altLang="en-US" dirty="0"/>
              <a:t>지질박물관</a:t>
            </a:r>
            <a:r>
              <a:rPr lang="en-US" altLang="ko-KR" dirty="0"/>
              <a:t>","a16.</a:t>
            </a:r>
            <a:r>
              <a:rPr lang="ko-KR" altLang="en-US" dirty="0"/>
              <a:t>화폐박물관</a:t>
            </a:r>
            <a:r>
              <a:rPr lang="en-US" altLang="ko-KR" dirty="0"/>
              <a:t>","a17.</a:t>
            </a:r>
            <a:r>
              <a:rPr lang="ko-KR" altLang="en-US" dirty="0" err="1"/>
              <a:t>로하스가족공원</a:t>
            </a:r>
            <a:r>
              <a:rPr lang="ko-KR" altLang="en-US" dirty="0"/>
              <a:t> </a:t>
            </a:r>
            <a:r>
              <a:rPr lang="ko-KR" altLang="en-US" dirty="0" err="1"/>
              <a:t>캠핑장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addr</a:t>
            </a:r>
            <a:r>
              <a:rPr lang="en-US" altLang="ko-KR" dirty="0"/>
              <a:t>&lt;-c("</a:t>
            </a:r>
            <a:r>
              <a:rPr lang="ko-KR" altLang="en-US" dirty="0" err="1"/>
              <a:t>상소동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 err="1"/>
              <a:t>상소동오토캠핑장</a:t>
            </a:r>
            <a:r>
              <a:rPr lang="en-US" altLang="ko-KR" dirty="0"/>
              <a:t>","</a:t>
            </a:r>
            <a:r>
              <a:rPr lang="ko-KR" altLang="en-US" dirty="0"/>
              <a:t>대전 동구 </a:t>
            </a:r>
            <a:r>
              <a:rPr lang="ko-KR" altLang="en-US" dirty="0" err="1"/>
              <a:t>냉천로</a:t>
            </a:r>
            <a:r>
              <a:rPr lang="ko-KR" altLang="en-US" dirty="0"/>
              <a:t> </a:t>
            </a:r>
            <a:r>
              <a:rPr lang="en-US" altLang="ko-KR" dirty="0"/>
              <a:t>703 </a:t>
            </a:r>
            <a:r>
              <a:rPr lang="ko-KR" altLang="en-US" dirty="0" err="1"/>
              <a:t>찬샘마을</a:t>
            </a:r>
            <a:r>
              <a:rPr lang="ko-KR" altLang="en-US" dirty="0"/>
              <a:t> </a:t>
            </a:r>
            <a:r>
              <a:rPr lang="en-US" altLang="ko-KR" dirty="0"/>
              <a:t>","</a:t>
            </a:r>
            <a:r>
              <a:rPr lang="ko-KR" altLang="en-US" dirty="0"/>
              <a:t>대전 동구 </a:t>
            </a:r>
            <a:r>
              <a:rPr lang="ko-KR" altLang="en-US" dirty="0" err="1"/>
              <a:t>우암로</a:t>
            </a:r>
            <a:r>
              <a:rPr lang="ko-KR" altLang="en-US" dirty="0"/>
              <a:t> </a:t>
            </a:r>
            <a:r>
              <a:rPr lang="en-US" altLang="ko-KR" dirty="0"/>
              <a:t>96","</a:t>
            </a:r>
            <a:r>
              <a:rPr lang="ko-KR" altLang="en-US" dirty="0"/>
              <a:t>대전 중구 보문산공원로</a:t>
            </a:r>
            <a:r>
              <a:rPr lang="en-US" altLang="ko-KR" dirty="0"/>
              <a:t>497</a:t>
            </a:r>
            <a:r>
              <a:rPr lang="ko-KR" altLang="en-US" dirty="0" err="1"/>
              <a:t>번안길</a:t>
            </a:r>
            <a:r>
              <a:rPr lang="ko-KR" altLang="en-US" dirty="0"/>
              <a:t> </a:t>
            </a:r>
            <a:r>
              <a:rPr lang="en-US" altLang="ko-KR" dirty="0"/>
              <a:t>45 "</a:t>
            </a:r>
          </a:p>
          <a:p>
            <a:r>
              <a:rPr lang="en-US" altLang="ko-KR" dirty="0"/>
              <a:t>        ,"</a:t>
            </a:r>
            <a:r>
              <a:rPr lang="ko-KR" altLang="en-US" dirty="0"/>
              <a:t>대전 중구 사정동 산</a:t>
            </a:r>
            <a:r>
              <a:rPr lang="en-US" altLang="ko-KR" dirty="0"/>
              <a:t>39-1","</a:t>
            </a:r>
            <a:r>
              <a:rPr lang="ko-KR" altLang="en-US" dirty="0"/>
              <a:t>대전 중구 로 </a:t>
            </a:r>
            <a:r>
              <a:rPr lang="en-US" altLang="ko-KR" dirty="0"/>
              <a:t>79 </a:t>
            </a:r>
            <a:r>
              <a:rPr lang="ko-KR" altLang="en-US" dirty="0"/>
              <a:t>뿌리공원</a:t>
            </a:r>
            <a:r>
              <a:rPr lang="en-US" altLang="ko-KR" dirty="0"/>
              <a:t>","</a:t>
            </a:r>
            <a:r>
              <a:rPr lang="ko-KR" altLang="en-US" dirty="0"/>
              <a:t>대전광역시 서구 </a:t>
            </a:r>
            <a:r>
              <a:rPr lang="ko-KR" altLang="en-US" dirty="0" err="1"/>
              <a:t>남선로</a:t>
            </a:r>
            <a:r>
              <a:rPr lang="ko-KR" altLang="en-US" dirty="0"/>
              <a:t> </a:t>
            </a:r>
            <a:r>
              <a:rPr lang="en-US" altLang="ko-KR" dirty="0"/>
              <a:t>66 </a:t>
            </a:r>
            <a:r>
              <a:rPr lang="ko-KR" altLang="en-US" dirty="0"/>
              <a:t>남선공원종합체육관 </a:t>
            </a:r>
            <a:r>
              <a:rPr lang="en-US" altLang="ko-KR" dirty="0"/>
              <a:t>","</a:t>
            </a:r>
            <a:r>
              <a:rPr lang="ko-KR" altLang="en-US" dirty="0"/>
              <a:t>대전 서구 </a:t>
            </a:r>
            <a:r>
              <a:rPr lang="ko-KR" altLang="en-US" dirty="0" err="1"/>
              <a:t>둔산대로</a:t>
            </a:r>
            <a:r>
              <a:rPr lang="ko-KR" altLang="en-US" dirty="0"/>
              <a:t> </a:t>
            </a:r>
            <a:r>
              <a:rPr lang="en-US" altLang="ko-KR" dirty="0"/>
              <a:t>155"</a:t>
            </a:r>
          </a:p>
          <a:p>
            <a:r>
              <a:rPr lang="en-US" altLang="ko-KR" dirty="0"/>
              <a:t>        ,"</a:t>
            </a:r>
            <a:r>
              <a:rPr lang="ko-KR" altLang="en-US" dirty="0"/>
              <a:t>대전 서구 </a:t>
            </a:r>
            <a:r>
              <a:rPr lang="ko-KR" altLang="en-US" dirty="0" err="1"/>
              <a:t>장안로</a:t>
            </a:r>
            <a:r>
              <a:rPr lang="ko-KR" altLang="en-US" dirty="0"/>
              <a:t> </a:t>
            </a:r>
            <a:r>
              <a:rPr lang="en-US" altLang="ko-KR" dirty="0"/>
              <a:t>461","</a:t>
            </a:r>
            <a:r>
              <a:rPr lang="ko-KR" altLang="en-US" dirty="0"/>
              <a:t>대전 유성구 대덕대로 </a:t>
            </a:r>
            <a:r>
              <a:rPr lang="en-US" altLang="ko-KR" dirty="0"/>
              <a:t>481","</a:t>
            </a:r>
            <a:r>
              <a:rPr lang="ko-KR" altLang="en-US" dirty="0"/>
              <a:t>대전 유성구 </a:t>
            </a:r>
            <a:r>
              <a:rPr lang="ko-KR" altLang="en-US" dirty="0" err="1"/>
              <a:t>학하중앙로</a:t>
            </a:r>
            <a:r>
              <a:rPr lang="ko-KR" altLang="en-US" dirty="0"/>
              <a:t> </a:t>
            </a:r>
            <a:r>
              <a:rPr lang="en-US" altLang="ko-KR" dirty="0"/>
              <a:t>68 </a:t>
            </a:r>
            <a:r>
              <a:rPr lang="ko-KR" altLang="en-US" dirty="0"/>
              <a:t>유스호스텔</a:t>
            </a:r>
            <a:r>
              <a:rPr lang="en-US" altLang="ko-KR" dirty="0"/>
              <a:t>","</a:t>
            </a:r>
            <a:r>
              <a:rPr lang="ko-KR" altLang="en-US" dirty="0"/>
              <a:t>충남 </a:t>
            </a:r>
            <a:r>
              <a:rPr lang="ko-KR" altLang="en-US" dirty="0" err="1"/>
              <a:t>계룡시</a:t>
            </a:r>
            <a:r>
              <a:rPr lang="ko-KR" altLang="en-US" dirty="0"/>
              <a:t> </a:t>
            </a:r>
            <a:r>
              <a:rPr lang="ko-KR" altLang="en-US" dirty="0" err="1"/>
              <a:t>신도안면</a:t>
            </a:r>
            <a:r>
              <a:rPr lang="ko-KR" altLang="en-US" dirty="0"/>
              <a:t> </a:t>
            </a:r>
            <a:r>
              <a:rPr lang="ko-KR" altLang="en-US" dirty="0" err="1"/>
              <a:t>부남리</a:t>
            </a:r>
            <a:r>
              <a:rPr lang="ko-KR" altLang="en-US" dirty="0"/>
              <a:t> 산</a:t>
            </a:r>
            <a:r>
              <a:rPr lang="en-US" altLang="ko-KR" dirty="0"/>
              <a:t>6"</a:t>
            </a:r>
          </a:p>
          <a:p>
            <a:r>
              <a:rPr lang="en-US" altLang="ko-KR" dirty="0"/>
              <a:t>        ,"</a:t>
            </a:r>
            <a:r>
              <a:rPr lang="ko-KR" altLang="en-US" dirty="0"/>
              <a:t>대전 유성구 </a:t>
            </a:r>
            <a:r>
              <a:rPr lang="ko-KR" altLang="en-US" dirty="0" err="1"/>
              <a:t>과학로</a:t>
            </a:r>
            <a:r>
              <a:rPr lang="ko-KR" altLang="en-US" dirty="0"/>
              <a:t> </a:t>
            </a:r>
            <a:r>
              <a:rPr lang="en-US" altLang="ko-KR" dirty="0"/>
              <a:t>213-48","</a:t>
            </a:r>
            <a:r>
              <a:rPr lang="ko-KR" altLang="en-US" dirty="0"/>
              <a:t>대전 유성구 엑스포로 </a:t>
            </a:r>
            <a:r>
              <a:rPr lang="en-US" altLang="ko-KR" dirty="0"/>
              <a:t>219-39","</a:t>
            </a:r>
            <a:r>
              <a:rPr lang="ko-KR" altLang="en-US" dirty="0"/>
              <a:t>대전 유성구 </a:t>
            </a:r>
            <a:r>
              <a:rPr lang="ko-KR" altLang="en-US" dirty="0" err="1"/>
              <a:t>과학로</a:t>
            </a:r>
            <a:r>
              <a:rPr lang="ko-KR" altLang="en-US" dirty="0"/>
              <a:t> </a:t>
            </a:r>
            <a:r>
              <a:rPr lang="en-US" altLang="ko-KR" dirty="0"/>
              <a:t>124","</a:t>
            </a:r>
            <a:r>
              <a:rPr lang="ko-KR" altLang="en-US" dirty="0"/>
              <a:t>대전 유성구 </a:t>
            </a:r>
            <a:r>
              <a:rPr lang="ko-KR" altLang="en-US" dirty="0" err="1"/>
              <a:t>과학로</a:t>
            </a:r>
            <a:r>
              <a:rPr lang="ko-KR" altLang="en-US" dirty="0"/>
              <a:t> </a:t>
            </a:r>
            <a:r>
              <a:rPr lang="en-US" altLang="ko-KR" dirty="0"/>
              <a:t>80-67","</a:t>
            </a:r>
            <a:r>
              <a:rPr lang="ko-KR" altLang="en-US" dirty="0"/>
              <a:t>대전 대덕구 </a:t>
            </a:r>
            <a:r>
              <a:rPr lang="ko-KR" altLang="en-US" dirty="0" err="1"/>
              <a:t>대청로</a:t>
            </a:r>
            <a:r>
              <a:rPr lang="ko-KR" altLang="en-US" dirty="0"/>
              <a:t> </a:t>
            </a:r>
            <a:r>
              <a:rPr lang="en-US" altLang="ko-KR" dirty="0"/>
              <a:t>424</a:t>
            </a:r>
            <a:r>
              <a:rPr lang="ko-KR" altLang="en-US" dirty="0" err="1"/>
              <a:t>번길</a:t>
            </a:r>
            <a:r>
              <a:rPr lang="ko-KR" altLang="en-US" dirty="0"/>
              <a:t> </a:t>
            </a:r>
            <a:r>
              <a:rPr lang="en-US" altLang="ko-KR" dirty="0"/>
              <a:t>200")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gc</a:t>
            </a:r>
            <a:r>
              <a:rPr lang="en-US" altLang="ko-KR" dirty="0"/>
              <a:t>&lt;-geocode(enc2utf8(</a:t>
            </a:r>
            <a:r>
              <a:rPr lang="en-US" altLang="ko-KR" dirty="0" err="1"/>
              <a:t>addr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r>
              <a:rPr lang="en-US" altLang="ko-KR" dirty="0" err="1"/>
              <a:t>df</a:t>
            </a:r>
            <a:r>
              <a:rPr lang="en-US" altLang="ko-KR" dirty="0"/>
              <a:t>&lt;-</a:t>
            </a:r>
            <a:r>
              <a:rPr lang="en-US" altLang="ko-KR" dirty="0" err="1"/>
              <a:t>data.frame</a:t>
            </a:r>
            <a:r>
              <a:rPr lang="en-US" altLang="ko-KR" dirty="0"/>
              <a:t>(name=</a:t>
            </a:r>
            <a:r>
              <a:rPr lang="en-US" altLang="ko-KR" dirty="0" err="1"/>
              <a:t>names,lon</a:t>
            </a:r>
            <a:r>
              <a:rPr lang="en-US" altLang="ko-KR" dirty="0"/>
              <a:t>=</a:t>
            </a:r>
            <a:r>
              <a:rPr lang="en-US" altLang="ko-KR" dirty="0" err="1"/>
              <a:t>gc$lon,lat</a:t>
            </a:r>
            <a:r>
              <a:rPr lang="en-US" altLang="ko-KR" dirty="0"/>
              <a:t>=</a:t>
            </a:r>
            <a:r>
              <a:rPr lang="en-US" altLang="ko-KR" dirty="0" err="1"/>
              <a:t>gc$lat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df</a:t>
            </a:r>
            <a:endParaRPr lang="en-US" altLang="ko-KR" dirty="0"/>
          </a:p>
          <a:p>
            <a:r>
              <a:rPr lang="en-US" altLang="ko-KR" dirty="0" err="1"/>
              <a:t>cen</a:t>
            </a:r>
            <a:r>
              <a:rPr lang="en-US" altLang="ko-KR" dirty="0"/>
              <a:t>&lt;-c(mean(</a:t>
            </a:r>
            <a:r>
              <a:rPr lang="en-US" altLang="ko-KR" dirty="0" err="1"/>
              <a:t>df$lon</a:t>
            </a:r>
            <a:r>
              <a:rPr lang="en-US" altLang="ko-KR" dirty="0"/>
              <a:t>),mean(</a:t>
            </a:r>
            <a:r>
              <a:rPr lang="en-US" altLang="ko-KR" dirty="0" err="1"/>
              <a:t>df$lat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cen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map&lt;-</a:t>
            </a:r>
            <a:r>
              <a:rPr lang="en-US" altLang="ko-KR" dirty="0" err="1"/>
              <a:t>get_googlemap</a:t>
            </a:r>
            <a:r>
              <a:rPr lang="en-US" altLang="ko-KR" dirty="0"/>
              <a:t>(center = </a:t>
            </a:r>
            <a:r>
              <a:rPr lang="en-US" altLang="ko-KR" dirty="0" err="1"/>
              <a:t>cen,maptype</a:t>
            </a:r>
            <a:r>
              <a:rPr lang="en-US" altLang="ko-KR" dirty="0"/>
              <a:t> = "</a:t>
            </a:r>
            <a:r>
              <a:rPr lang="en-US" altLang="ko-KR" dirty="0" err="1"/>
              <a:t>roadmap",zoom</a:t>
            </a:r>
            <a:r>
              <a:rPr lang="en-US" altLang="ko-KR" dirty="0"/>
              <a:t>=11,marker=</a:t>
            </a:r>
            <a:r>
              <a:rPr lang="en-US" altLang="ko-KR" dirty="0" err="1"/>
              <a:t>gc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windows()</a:t>
            </a:r>
          </a:p>
          <a:p>
            <a:endParaRPr lang="en-US" altLang="ko-KR" dirty="0"/>
          </a:p>
          <a:p>
            <a:r>
              <a:rPr lang="en-US" altLang="ko-KR" dirty="0" err="1"/>
              <a:t>gmap</a:t>
            </a:r>
            <a:r>
              <a:rPr lang="en-US" altLang="ko-KR" dirty="0"/>
              <a:t> &lt;- </a:t>
            </a:r>
            <a:r>
              <a:rPr lang="en-US" altLang="ko-KR" dirty="0" err="1"/>
              <a:t>ggmap</a:t>
            </a:r>
            <a:r>
              <a:rPr lang="en-US" altLang="ko-KR" dirty="0"/>
              <a:t>(map)</a:t>
            </a:r>
          </a:p>
          <a:p>
            <a:r>
              <a:rPr lang="en-US" altLang="ko-KR" dirty="0" err="1"/>
              <a:t>gmap</a:t>
            </a:r>
            <a:r>
              <a:rPr lang="en-US" altLang="ko-KR" dirty="0"/>
              <a:t> &lt;- </a:t>
            </a:r>
            <a:r>
              <a:rPr lang="en-US" altLang="ko-KR" dirty="0" err="1"/>
              <a:t>ggmap</a:t>
            </a:r>
            <a:r>
              <a:rPr lang="en-US" altLang="ko-KR" dirty="0"/>
              <a:t>(map, </a:t>
            </a:r>
            <a:r>
              <a:rPr lang="en-US" altLang="ko-KR" dirty="0" err="1"/>
              <a:t>fullpage</a:t>
            </a:r>
            <a:r>
              <a:rPr lang="en-US" altLang="ko-KR" dirty="0"/>
              <a:t>=TRUE, legend="</a:t>
            </a:r>
            <a:r>
              <a:rPr lang="en-US" altLang="ko-KR" dirty="0" err="1"/>
              <a:t>topright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gmap</a:t>
            </a:r>
            <a:r>
              <a:rPr lang="en-US" altLang="ko-KR" dirty="0"/>
              <a:t> + </a:t>
            </a:r>
            <a:r>
              <a:rPr lang="en-US" altLang="ko-KR" dirty="0" err="1"/>
              <a:t>geom_text</a:t>
            </a:r>
            <a:r>
              <a:rPr lang="en-US" altLang="ko-KR" dirty="0"/>
              <a:t>(data=</a:t>
            </a:r>
            <a:r>
              <a:rPr lang="en-US" altLang="ko-KR" dirty="0" err="1"/>
              <a:t>df</a:t>
            </a:r>
            <a:r>
              <a:rPr lang="en-US" altLang="ko-KR" dirty="0"/>
              <a:t>, </a:t>
            </a:r>
            <a:r>
              <a:rPr lang="en-US" altLang="ko-KR" dirty="0" err="1"/>
              <a:t>aes</a:t>
            </a:r>
            <a:r>
              <a:rPr lang="en-US" altLang="ko-KR" dirty="0"/>
              <a:t>(</a:t>
            </a:r>
            <a:r>
              <a:rPr lang="en-US" altLang="ko-KR" dirty="0" err="1"/>
              <a:t>lon</a:t>
            </a:r>
            <a:r>
              <a:rPr lang="en-US" altLang="ko-KR" dirty="0"/>
              <a:t>, </a:t>
            </a:r>
            <a:r>
              <a:rPr lang="en-US" altLang="ko-KR" dirty="0" err="1"/>
              <a:t>lat</a:t>
            </a:r>
            <a:r>
              <a:rPr lang="en-US" altLang="ko-KR" dirty="0"/>
              <a:t>, </a:t>
            </a:r>
            <a:r>
              <a:rPr lang="en-US" altLang="ko-KR" dirty="0" err="1"/>
              <a:t>colour</a:t>
            </a:r>
            <a:r>
              <a:rPr lang="en-US" altLang="ko-KR" dirty="0"/>
              <a:t>=factor(name)), size=6, label=</a:t>
            </a:r>
            <a:r>
              <a:rPr lang="en-US" altLang="ko-KR" dirty="0" err="1"/>
              <a:t>seq_along</a:t>
            </a:r>
            <a:r>
              <a:rPr lang="en-US" altLang="ko-KR" dirty="0"/>
              <a:t>(</a:t>
            </a:r>
            <a:r>
              <a:rPr lang="en-US" altLang="ko-KR" dirty="0" err="1"/>
              <a:t>df$name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##################### </a:t>
            </a:r>
            <a:r>
              <a:rPr lang="ko-KR" altLang="en-US" dirty="0"/>
              <a:t>제주도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</a:t>
            </a:r>
            <a:r>
              <a:rPr lang="ko-KR" altLang="en-US" dirty="0"/>
              <a:t>제주</a:t>
            </a:r>
          </a:p>
          <a:p>
            <a:r>
              <a:rPr lang="en-US" altLang="ko-KR" dirty="0"/>
              <a:t>names&lt;-c("1.</a:t>
            </a:r>
            <a:r>
              <a:rPr lang="ko-KR" altLang="en-US" dirty="0"/>
              <a:t>성산일출봉</a:t>
            </a:r>
            <a:r>
              <a:rPr lang="en-US" altLang="ko-KR" dirty="0"/>
              <a:t>","2.</a:t>
            </a:r>
            <a:r>
              <a:rPr lang="ko-KR" altLang="en-US" dirty="0" err="1"/>
              <a:t>천지연폭포</a:t>
            </a:r>
            <a:r>
              <a:rPr lang="en-US" altLang="ko-KR" dirty="0"/>
              <a:t>","3.</a:t>
            </a:r>
            <a:r>
              <a:rPr lang="ko-KR" altLang="en-US" dirty="0" err="1"/>
              <a:t>중문대포해안주상절리대</a:t>
            </a:r>
            <a:r>
              <a:rPr lang="en-US" altLang="ko-KR" dirty="0"/>
              <a:t>","4.</a:t>
            </a:r>
            <a:r>
              <a:rPr lang="ko-KR" altLang="en-US" dirty="0" err="1"/>
              <a:t>한화아쿠아플라넷제주</a:t>
            </a:r>
            <a:r>
              <a:rPr lang="en-US" altLang="ko-KR" dirty="0"/>
              <a:t>","5.</a:t>
            </a:r>
            <a:r>
              <a:rPr lang="ko-KR" altLang="en-US" dirty="0"/>
              <a:t>정방폭포</a:t>
            </a:r>
            <a:r>
              <a:rPr lang="en-US" altLang="ko-KR" dirty="0"/>
              <a:t>","6.</a:t>
            </a:r>
            <a:r>
              <a:rPr lang="ko-KR" altLang="en-US" dirty="0"/>
              <a:t>한라산국립공원</a:t>
            </a:r>
            <a:r>
              <a:rPr lang="en-US" altLang="ko-KR" dirty="0"/>
              <a:t>","7.</a:t>
            </a:r>
            <a:r>
              <a:rPr lang="ko-KR" altLang="en-US" dirty="0" err="1"/>
              <a:t>비자림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"8.</a:t>
            </a:r>
            <a:r>
              <a:rPr lang="ko-KR" altLang="en-US" dirty="0"/>
              <a:t>만장굴관광지</a:t>
            </a:r>
            <a:r>
              <a:rPr lang="en-US" altLang="ko-KR" dirty="0"/>
              <a:t>","9.</a:t>
            </a:r>
            <a:r>
              <a:rPr lang="ko-KR" altLang="en-US" dirty="0"/>
              <a:t>절물자연휴양림</a:t>
            </a:r>
            <a:r>
              <a:rPr lang="en-US" altLang="ko-KR" dirty="0"/>
              <a:t>","a10.</a:t>
            </a:r>
            <a:r>
              <a:rPr lang="ko-KR" altLang="en-US" dirty="0" err="1"/>
              <a:t>천제연폭포</a:t>
            </a:r>
            <a:r>
              <a:rPr lang="en-US" altLang="ko-KR" dirty="0"/>
              <a:t>","a11.</a:t>
            </a:r>
            <a:r>
              <a:rPr lang="ko-KR" altLang="en-US" dirty="0"/>
              <a:t>민속자연사박물관</a:t>
            </a:r>
            <a:r>
              <a:rPr lang="en-US" altLang="ko-KR" dirty="0"/>
              <a:t>","a12.</a:t>
            </a:r>
            <a:r>
              <a:rPr lang="ko-KR" altLang="en-US" dirty="0" err="1"/>
              <a:t>산방산</a:t>
            </a:r>
            <a:r>
              <a:rPr lang="en-US" altLang="ko-KR" dirty="0"/>
              <a:t>","a13.</a:t>
            </a:r>
            <a:r>
              <a:rPr lang="ko-KR" altLang="en-US" dirty="0"/>
              <a:t>마라해양도립공원</a:t>
            </a:r>
            <a:r>
              <a:rPr lang="en-US" altLang="ko-KR" dirty="0"/>
              <a:t>","a14.</a:t>
            </a:r>
            <a:r>
              <a:rPr lang="ko-KR" altLang="en-US" dirty="0" err="1"/>
              <a:t>일출랜드</a:t>
            </a:r>
            <a:r>
              <a:rPr lang="en-US" altLang="ko-KR" dirty="0"/>
              <a:t>","a15.</a:t>
            </a:r>
            <a:r>
              <a:rPr lang="ko-KR" altLang="en-US" dirty="0"/>
              <a:t>이중섭미술관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"a16.</a:t>
            </a:r>
            <a:r>
              <a:rPr lang="ko-KR" altLang="en-US" dirty="0"/>
              <a:t>국립제주박물관</a:t>
            </a:r>
            <a:r>
              <a:rPr lang="en-US" altLang="ko-KR" dirty="0"/>
              <a:t>","a17.</a:t>
            </a:r>
            <a:r>
              <a:rPr lang="ko-KR" altLang="en-US" dirty="0"/>
              <a:t>제주돌문화공원</a:t>
            </a:r>
            <a:r>
              <a:rPr lang="en-US" altLang="ko-KR" dirty="0"/>
              <a:t>","a18.</a:t>
            </a:r>
            <a:r>
              <a:rPr lang="ko-KR" altLang="en-US" dirty="0"/>
              <a:t>서귀포도립해양공원</a:t>
            </a:r>
            <a:r>
              <a:rPr lang="en-US" altLang="ko-KR" dirty="0"/>
              <a:t>","a19.</a:t>
            </a:r>
            <a:r>
              <a:rPr lang="ko-KR" altLang="en-US" dirty="0"/>
              <a:t>제주목관아지</a:t>
            </a:r>
            <a:r>
              <a:rPr lang="en-US" altLang="ko-KR" dirty="0"/>
              <a:t>","a20.</a:t>
            </a:r>
            <a:r>
              <a:rPr lang="ko-KR" altLang="en-US" dirty="0"/>
              <a:t>해녀 박물관</a:t>
            </a:r>
            <a:r>
              <a:rPr lang="en-US" altLang="ko-KR" dirty="0"/>
              <a:t>","a21.</a:t>
            </a:r>
            <a:r>
              <a:rPr lang="ko-KR" altLang="en-US" dirty="0"/>
              <a:t>제주항일기념관</a:t>
            </a:r>
            <a:r>
              <a:rPr lang="en-US" altLang="ko-KR" dirty="0"/>
              <a:t>","a22.</a:t>
            </a:r>
            <a:r>
              <a:rPr lang="ko-KR" altLang="en-US" dirty="0"/>
              <a:t>서귀포자연휴양림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"a23.</a:t>
            </a:r>
            <a:r>
              <a:rPr lang="ko-KR" altLang="en-US" dirty="0" err="1"/>
              <a:t>도립미술관</a:t>
            </a:r>
            <a:r>
              <a:rPr lang="en-US" altLang="ko-KR" dirty="0"/>
              <a:t>","a24.</a:t>
            </a:r>
            <a:r>
              <a:rPr lang="ko-KR" altLang="en-US" dirty="0"/>
              <a:t>제주별빛누리공원</a:t>
            </a:r>
            <a:r>
              <a:rPr lang="en-US" altLang="ko-KR" dirty="0"/>
              <a:t>","a25.</a:t>
            </a:r>
            <a:r>
              <a:rPr lang="ko-KR" altLang="en-US" dirty="0" err="1"/>
              <a:t>감귤박물관</a:t>
            </a:r>
            <a:r>
              <a:rPr lang="en-US" altLang="ko-KR" dirty="0"/>
              <a:t>","a26.</a:t>
            </a:r>
            <a:r>
              <a:rPr lang="ko-KR" altLang="en-US" dirty="0" err="1"/>
              <a:t>항몽유적지</a:t>
            </a:r>
            <a:r>
              <a:rPr lang="en-US" altLang="ko-KR" dirty="0"/>
              <a:t>","a27.</a:t>
            </a:r>
            <a:r>
              <a:rPr lang="ko-KR" altLang="en-US" dirty="0" err="1"/>
              <a:t>제주추사관</a:t>
            </a:r>
            <a:r>
              <a:rPr lang="en-US" altLang="ko-KR" dirty="0"/>
              <a:t>","a28.</a:t>
            </a:r>
            <a:r>
              <a:rPr lang="ko-KR" altLang="en-US" dirty="0" err="1"/>
              <a:t>서복전시관</a:t>
            </a:r>
            <a:r>
              <a:rPr lang="en-US" altLang="ko-KR" dirty="0"/>
              <a:t>","a29.</a:t>
            </a:r>
            <a:r>
              <a:rPr lang="ko-KR" altLang="en-US" dirty="0"/>
              <a:t>삼양선사유적지</a:t>
            </a:r>
            <a:r>
              <a:rPr lang="en-US" altLang="ko-KR" dirty="0"/>
              <a:t>","a30.</a:t>
            </a:r>
            <a:r>
              <a:rPr lang="ko-KR" altLang="en-US" dirty="0" err="1"/>
              <a:t>기당미술관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 err="1"/>
              <a:t>addr</a:t>
            </a:r>
            <a:r>
              <a:rPr lang="en-US" altLang="ko-KR" dirty="0"/>
              <a:t>&lt;-c("</a:t>
            </a:r>
            <a:r>
              <a:rPr lang="ko-KR" altLang="en-US" dirty="0"/>
              <a:t>제주특별자치도 서귀포시 성산읍 일출로 </a:t>
            </a:r>
            <a:r>
              <a:rPr lang="en-US" altLang="ko-KR" dirty="0"/>
              <a:t>284-12","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천지동</a:t>
            </a:r>
            <a:r>
              <a:rPr lang="ko-KR" altLang="en-US" dirty="0"/>
              <a:t> </a:t>
            </a:r>
            <a:r>
              <a:rPr lang="en-US" altLang="ko-KR" dirty="0"/>
              <a:t>667-7","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중문동</a:t>
            </a:r>
            <a:r>
              <a:rPr lang="en-US" altLang="ko-KR" dirty="0"/>
              <a:t>","</a:t>
            </a:r>
            <a:r>
              <a:rPr lang="ko-KR" altLang="en-US" dirty="0"/>
              <a:t>제주특별자치도 서귀포시 성산읍 </a:t>
            </a:r>
            <a:r>
              <a:rPr lang="ko-KR" altLang="en-US" dirty="0" err="1"/>
              <a:t>섭지코지로</a:t>
            </a:r>
            <a:r>
              <a:rPr lang="ko-KR" altLang="en-US" dirty="0"/>
              <a:t> </a:t>
            </a:r>
            <a:r>
              <a:rPr lang="en-US" altLang="ko-KR" dirty="0"/>
              <a:t>95 Aqua Planet </a:t>
            </a:r>
            <a:r>
              <a:rPr lang="en-US" altLang="ko-KR" dirty="0" err="1"/>
              <a:t>Jeju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칠십리로</a:t>
            </a:r>
            <a:r>
              <a:rPr lang="en-US" altLang="ko-KR" dirty="0"/>
              <a:t>214</a:t>
            </a:r>
            <a:r>
              <a:rPr lang="ko-KR" altLang="en-US" dirty="0" err="1"/>
              <a:t>번길</a:t>
            </a:r>
            <a:r>
              <a:rPr lang="ko-KR" altLang="en-US" dirty="0"/>
              <a:t> </a:t>
            </a:r>
            <a:r>
              <a:rPr lang="en-US" altLang="ko-KR" dirty="0"/>
              <a:t>37 </a:t>
            </a:r>
            <a:r>
              <a:rPr lang="ko-KR" altLang="en-US" dirty="0"/>
              <a:t>정방폭포매표소</a:t>
            </a:r>
            <a:r>
              <a:rPr lang="en-US" altLang="ko-KR" dirty="0"/>
              <a:t>","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해안동</a:t>
            </a:r>
            <a:r>
              <a:rPr lang="ko-KR" altLang="en-US" dirty="0"/>
              <a:t> 산</a:t>
            </a:r>
            <a:r>
              <a:rPr lang="en-US" altLang="ko-KR" dirty="0"/>
              <a:t>220-1","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구좌읍</a:t>
            </a:r>
            <a:r>
              <a:rPr lang="ko-KR" altLang="en-US" dirty="0"/>
              <a:t> </a:t>
            </a:r>
            <a:r>
              <a:rPr lang="ko-KR" altLang="en-US" dirty="0" err="1"/>
              <a:t>비자숲길</a:t>
            </a:r>
            <a:r>
              <a:rPr lang="ko-KR" altLang="en-US" dirty="0"/>
              <a:t> </a:t>
            </a:r>
            <a:r>
              <a:rPr lang="en-US" altLang="ko-KR" dirty="0"/>
              <a:t>55",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구좌읍</a:t>
            </a:r>
            <a:r>
              <a:rPr lang="ko-KR" altLang="en-US" dirty="0"/>
              <a:t> </a:t>
            </a:r>
            <a:r>
              <a:rPr lang="ko-KR" altLang="en-US" dirty="0" err="1"/>
              <a:t>김녕리</a:t>
            </a:r>
            <a:r>
              <a:rPr lang="ko-KR" altLang="en-US" dirty="0"/>
              <a:t> </a:t>
            </a:r>
            <a:r>
              <a:rPr lang="en-US" altLang="ko-KR" dirty="0"/>
              <a:t>3341-3","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명림로</a:t>
            </a:r>
            <a:r>
              <a:rPr lang="ko-KR" altLang="en-US" dirty="0"/>
              <a:t> </a:t>
            </a:r>
            <a:r>
              <a:rPr lang="en-US" altLang="ko-KR" dirty="0"/>
              <a:t>584 </a:t>
            </a:r>
            <a:r>
              <a:rPr lang="ko-KR" altLang="en-US" dirty="0" err="1"/>
              <a:t>절물휴양림</a:t>
            </a:r>
            <a:r>
              <a:rPr lang="en-US" altLang="ko-KR" dirty="0"/>
              <a:t>","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천제연로</a:t>
            </a:r>
            <a:r>
              <a:rPr lang="ko-KR" altLang="en-US" dirty="0"/>
              <a:t> </a:t>
            </a:r>
            <a:r>
              <a:rPr lang="en-US" altLang="ko-KR" dirty="0"/>
              <a:t>132 </a:t>
            </a:r>
            <a:r>
              <a:rPr lang="ko-KR" altLang="en-US" dirty="0"/>
              <a:t>천제연폭포관리소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삼성로</a:t>
            </a:r>
            <a:r>
              <a:rPr lang="ko-KR" altLang="en-US" dirty="0"/>
              <a:t> </a:t>
            </a:r>
            <a:r>
              <a:rPr lang="en-US" altLang="ko-KR" dirty="0"/>
              <a:t>40","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안덕면</a:t>
            </a:r>
            <a:r>
              <a:rPr lang="en-US" altLang="ko-KR" dirty="0"/>
              <a:t>","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대정읍</a:t>
            </a:r>
            <a:r>
              <a:rPr lang="ko-KR" altLang="en-US" dirty="0"/>
              <a:t> 마라도</a:t>
            </a:r>
            <a:r>
              <a:rPr lang="en-US" altLang="ko-KR" dirty="0"/>
              <a:t>","</a:t>
            </a:r>
            <a:r>
              <a:rPr lang="ko-KR" altLang="en-US" dirty="0"/>
              <a:t>제주특별자치도 서귀포시 성산읍 </a:t>
            </a:r>
            <a:r>
              <a:rPr lang="ko-KR" altLang="en-US" dirty="0" err="1"/>
              <a:t>중산간동로</a:t>
            </a:r>
            <a:r>
              <a:rPr lang="ko-KR" altLang="en-US" dirty="0"/>
              <a:t> </a:t>
            </a:r>
            <a:r>
              <a:rPr lang="en-US" altLang="ko-KR" dirty="0"/>
              <a:t>4150-30",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이중섭로</a:t>
            </a:r>
            <a:r>
              <a:rPr lang="ko-KR" altLang="en-US" dirty="0"/>
              <a:t> </a:t>
            </a:r>
            <a:r>
              <a:rPr lang="en-US" altLang="ko-KR" dirty="0"/>
              <a:t>27-3 </a:t>
            </a:r>
            <a:r>
              <a:rPr lang="ko-KR" altLang="en-US" dirty="0"/>
              <a:t>이중섭전시관</a:t>
            </a:r>
            <a:r>
              <a:rPr lang="en-US" altLang="ko-KR" dirty="0"/>
              <a:t>","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일주동로</a:t>
            </a:r>
            <a:r>
              <a:rPr lang="ko-KR" altLang="en-US" dirty="0"/>
              <a:t> </a:t>
            </a:r>
            <a:r>
              <a:rPr lang="en-US" altLang="ko-KR" dirty="0"/>
              <a:t>17","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조천읍</a:t>
            </a:r>
            <a:r>
              <a:rPr lang="ko-KR" altLang="en-US" dirty="0"/>
              <a:t> 남조로 </a:t>
            </a:r>
            <a:r>
              <a:rPr lang="en-US" altLang="ko-KR" dirty="0"/>
              <a:t>2023 </a:t>
            </a:r>
            <a:r>
              <a:rPr lang="ko-KR" altLang="en-US" dirty="0"/>
              <a:t>교래자연휴양림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서홍동</a:t>
            </a:r>
            <a:r>
              <a:rPr lang="ko-KR" altLang="en-US" dirty="0"/>
              <a:t> </a:t>
            </a:r>
            <a:r>
              <a:rPr lang="en-US" altLang="ko-KR" dirty="0"/>
              <a:t>707-1","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관덕로</a:t>
            </a:r>
            <a:r>
              <a:rPr lang="en-US" altLang="ko-KR" dirty="0"/>
              <a:t>7</a:t>
            </a:r>
            <a:r>
              <a:rPr lang="ko-KR" altLang="en-US" dirty="0"/>
              <a:t>길 </a:t>
            </a:r>
            <a:r>
              <a:rPr lang="en-US" altLang="ko-KR" dirty="0"/>
              <a:t>13 </a:t>
            </a:r>
            <a:r>
              <a:rPr lang="ko-KR" altLang="en-US" dirty="0"/>
              <a:t>문화유적지관리사무소</a:t>
            </a:r>
            <a:r>
              <a:rPr lang="en-US" altLang="ko-KR" dirty="0"/>
              <a:t>","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구좌읍</a:t>
            </a:r>
            <a:r>
              <a:rPr lang="ko-KR" altLang="en-US" dirty="0"/>
              <a:t> 해녀박물관길 </a:t>
            </a:r>
            <a:r>
              <a:rPr lang="en-US" altLang="ko-KR" dirty="0"/>
              <a:t>26 </a:t>
            </a:r>
            <a:r>
              <a:rPr lang="ko-KR" altLang="en-US" dirty="0" err="1"/>
              <a:t>해녀박물관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조천읍</a:t>
            </a:r>
            <a:r>
              <a:rPr lang="ko-KR" altLang="en-US" dirty="0"/>
              <a:t> </a:t>
            </a:r>
            <a:r>
              <a:rPr lang="ko-KR" altLang="en-US" dirty="0" err="1"/>
              <a:t>신북로</a:t>
            </a:r>
            <a:r>
              <a:rPr lang="ko-KR" altLang="en-US" dirty="0"/>
              <a:t> </a:t>
            </a:r>
            <a:r>
              <a:rPr lang="en-US" altLang="ko-KR" dirty="0"/>
              <a:t>303","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대포동</a:t>
            </a:r>
            <a:r>
              <a:rPr lang="ko-KR" altLang="en-US" dirty="0"/>
              <a:t> 산</a:t>
            </a:r>
            <a:r>
              <a:rPr lang="en-US" altLang="ko-KR" dirty="0"/>
              <a:t>1-1","</a:t>
            </a:r>
            <a:r>
              <a:rPr lang="ko-KR" altLang="en-US" dirty="0"/>
              <a:t>제주특별자치도 제주시 </a:t>
            </a:r>
            <a:r>
              <a:rPr lang="en-US" altLang="ko-KR" dirty="0"/>
              <a:t>1100</a:t>
            </a:r>
            <a:r>
              <a:rPr lang="ko-KR" altLang="en-US" dirty="0"/>
              <a:t>로 </a:t>
            </a:r>
            <a:r>
              <a:rPr lang="en-US" altLang="ko-KR" dirty="0"/>
              <a:t>2894-78</a:t>
            </a:r>
            <a:r>
              <a:rPr lang="ko-KR" altLang="en-US" dirty="0"/>
              <a:t>제주도립미술관</a:t>
            </a:r>
            <a:r>
              <a:rPr lang="en-US" altLang="ko-KR" dirty="0"/>
              <a:t>","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선돌목동길</a:t>
            </a:r>
            <a:r>
              <a:rPr lang="ko-KR" altLang="en-US" dirty="0"/>
              <a:t> </a:t>
            </a:r>
            <a:r>
              <a:rPr lang="en-US" altLang="ko-KR" dirty="0"/>
              <a:t>60 </a:t>
            </a:r>
            <a:r>
              <a:rPr lang="ko-KR" altLang="en-US" dirty="0"/>
              <a:t>별빛누리공원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효돈순환로</a:t>
            </a:r>
            <a:r>
              <a:rPr lang="ko-KR" altLang="en-US" dirty="0"/>
              <a:t> </a:t>
            </a:r>
            <a:r>
              <a:rPr lang="en-US" altLang="ko-KR" dirty="0"/>
              <a:t>441","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애월읍</a:t>
            </a:r>
            <a:r>
              <a:rPr lang="ko-KR" altLang="en-US" dirty="0"/>
              <a:t> </a:t>
            </a:r>
            <a:r>
              <a:rPr lang="ko-KR" altLang="en-US" dirty="0" err="1"/>
              <a:t>항파두리로</a:t>
            </a:r>
            <a:r>
              <a:rPr lang="ko-KR" altLang="en-US" dirty="0"/>
              <a:t> </a:t>
            </a:r>
            <a:r>
              <a:rPr lang="en-US" altLang="ko-KR" dirty="0"/>
              <a:t>50","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대정읍</a:t>
            </a:r>
            <a:r>
              <a:rPr lang="ko-KR" altLang="en-US" dirty="0"/>
              <a:t> 추사로 </a:t>
            </a:r>
            <a:r>
              <a:rPr lang="en-US" altLang="ko-KR" dirty="0"/>
              <a:t>44",</a:t>
            </a:r>
          </a:p>
          <a:p>
            <a:r>
              <a:rPr lang="en-US" altLang="ko-KR" dirty="0"/>
              <a:t>        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칠십리로</a:t>
            </a:r>
            <a:r>
              <a:rPr lang="ko-KR" altLang="en-US" dirty="0"/>
              <a:t> </a:t>
            </a:r>
            <a:r>
              <a:rPr lang="en-US" altLang="ko-KR" dirty="0"/>
              <a:t>156-8 </a:t>
            </a:r>
            <a:r>
              <a:rPr lang="ko-KR" altLang="en-US" dirty="0" err="1"/>
              <a:t>서복전시관</a:t>
            </a:r>
            <a:r>
              <a:rPr lang="en-US" altLang="ko-KR" dirty="0"/>
              <a:t>","</a:t>
            </a:r>
            <a:r>
              <a:rPr lang="ko-KR" altLang="en-US" dirty="0"/>
              <a:t>제주특별자치도 제주시 </a:t>
            </a:r>
            <a:r>
              <a:rPr lang="ko-KR" altLang="en-US" dirty="0" err="1"/>
              <a:t>삼양</a:t>
            </a:r>
            <a:r>
              <a:rPr lang="en-US" altLang="ko-KR" dirty="0"/>
              <a:t>2</a:t>
            </a:r>
            <a:r>
              <a:rPr lang="ko-KR" altLang="en-US" dirty="0"/>
              <a:t>동 </a:t>
            </a:r>
            <a:r>
              <a:rPr lang="en-US" altLang="ko-KR" dirty="0"/>
              <a:t>1660-5","</a:t>
            </a:r>
            <a:r>
              <a:rPr lang="ko-KR" altLang="en-US" dirty="0"/>
              <a:t>제주특별자치도 서귀포시 </a:t>
            </a:r>
            <a:r>
              <a:rPr lang="ko-KR" altLang="en-US" dirty="0" err="1"/>
              <a:t>남성중로</a:t>
            </a:r>
            <a:r>
              <a:rPr lang="en-US" altLang="ko-KR" dirty="0"/>
              <a:t>153</a:t>
            </a:r>
            <a:r>
              <a:rPr lang="ko-KR" altLang="en-US" dirty="0" err="1"/>
              <a:t>번길</a:t>
            </a:r>
            <a:r>
              <a:rPr lang="ko-KR" altLang="en-US" dirty="0"/>
              <a:t> </a:t>
            </a:r>
            <a:r>
              <a:rPr lang="en-US" altLang="ko-KR" dirty="0"/>
              <a:t>15")</a:t>
            </a:r>
          </a:p>
          <a:p>
            <a:endParaRPr lang="en-US" altLang="ko-KR" dirty="0"/>
          </a:p>
          <a:p>
            <a:r>
              <a:rPr lang="en-US" altLang="ko-KR" dirty="0" err="1"/>
              <a:t>gc</a:t>
            </a:r>
            <a:r>
              <a:rPr lang="en-US" altLang="ko-KR" dirty="0"/>
              <a:t>&lt;-geocode(enc2utf8(</a:t>
            </a:r>
            <a:r>
              <a:rPr lang="en-US" altLang="ko-KR" dirty="0" err="1"/>
              <a:t>addr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r>
              <a:rPr lang="en-US" altLang="ko-KR" dirty="0" err="1"/>
              <a:t>df</a:t>
            </a:r>
            <a:r>
              <a:rPr lang="en-US" altLang="ko-KR" dirty="0"/>
              <a:t>&lt;-</a:t>
            </a:r>
            <a:r>
              <a:rPr lang="en-US" altLang="ko-KR" dirty="0" err="1"/>
              <a:t>data.frame</a:t>
            </a:r>
            <a:r>
              <a:rPr lang="en-US" altLang="ko-KR" dirty="0"/>
              <a:t>(name=</a:t>
            </a:r>
            <a:r>
              <a:rPr lang="en-US" altLang="ko-KR" dirty="0" err="1"/>
              <a:t>names,lon</a:t>
            </a:r>
            <a:r>
              <a:rPr lang="en-US" altLang="ko-KR" dirty="0"/>
              <a:t>=</a:t>
            </a:r>
            <a:r>
              <a:rPr lang="en-US" altLang="ko-KR" dirty="0" err="1"/>
              <a:t>gc$lon,lat</a:t>
            </a:r>
            <a:r>
              <a:rPr lang="en-US" altLang="ko-KR" dirty="0"/>
              <a:t>=</a:t>
            </a:r>
            <a:r>
              <a:rPr lang="en-US" altLang="ko-KR" dirty="0" err="1"/>
              <a:t>gc$lat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df</a:t>
            </a:r>
            <a:endParaRPr lang="en-US" altLang="ko-KR" dirty="0"/>
          </a:p>
          <a:p>
            <a:r>
              <a:rPr lang="en-US" altLang="ko-KR" dirty="0" err="1"/>
              <a:t>cen</a:t>
            </a:r>
            <a:r>
              <a:rPr lang="en-US" altLang="ko-KR" dirty="0"/>
              <a:t>&lt;-c(mean(</a:t>
            </a:r>
            <a:r>
              <a:rPr lang="en-US" altLang="ko-KR" dirty="0" err="1"/>
              <a:t>df$lon</a:t>
            </a:r>
            <a:r>
              <a:rPr lang="en-US" altLang="ko-KR" dirty="0"/>
              <a:t>),mean(</a:t>
            </a:r>
            <a:r>
              <a:rPr lang="en-US" altLang="ko-KR" dirty="0" err="1"/>
              <a:t>df$lat</a:t>
            </a:r>
            <a:r>
              <a:rPr lang="en-US" altLang="ko-KR" dirty="0"/>
              <a:t>))</a:t>
            </a:r>
          </a:p>
          <a:p>
            <a:r>
              <a:rPr lang="en-US" altLang="ko-KR" dirty="0" err="1"/>
              <a:t>cen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map&lt;-</a:t>
            </a:r>
            <a:r>
              <a:rPr lang="en-US" altLang="ko-KR" dirty="0" err="1"/>
              <a:t>get_googlemap</a:t>
            </a:r>
            <a:r>
              <a:rPr lang="en-US" altLang="ko-KR" dirty="0"/>
              <a:t>(center = </a:t>
            </a:r>
            <a:r>
              <a:rPr lang="en-US" altLang="ko-KR" dirty="0" err="1"/>
              <a:t>cen,maptype</a:t>
            </a:r>
            <a:r>
              <a:rPr lang="en-US" altLang="ko-KR" dirty="0"/>
              <a:t> = "</a:t>
            </a:r>
            <a:r>
              <a:rPr lang="en-US" altLang="ko-KR" dirty="0" err="1"/>
              <a:t>roadmap",zoom</a:t>
            </a:r>
            <a:r>
              <a:rPr lang="en-US" altLang="ko-KR" dirty="0"/>
              <a:t>=10,marker=</a:t>
            </a:r>
            <a:r>
              <a:rPr lang="en-US" altLang="ko-KR" dirty="0" err="1"/>
              <a:t>gc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windows()</a:t>
            </a:r>
          </a:p>
          <a:p>
            <a:endParaRPr lang="en-US" altLang="ko-KR" dirty="0"/>
          </a:p>
          <a:p>
            <a:r>
              <a:rPr lang="en-US" altLang="ko-KR" dirty="0" err="1"/>
              <a:t>gmap</a:t>
            </a:r>
            <a:r>
              <a:rPr lang="en-US" altLang="ko-KR" dirty="0"/>
              <a:t> &lt;- </a:t>
            </a:r>
            <a:r>
              <a:rPr lang="en-US" altLang="ko-KR" dirty="0" err="1"/>
              <a:t>ggmap</a:t>
            </a:r>
            <a:r>
              <a:rPr lang="en-US" altLang="ko-KR" dirty="0"/>
              <a:t>(map)</a:t>
            </a:r>
          </a:p>
          <a:p>
            <a:r>
              <a:rPr lang="en-US" altLang="ko-KR" dirty="0" err="1"/>
              <a:t>gmap</a:t>
            </a:r>
            <a:endParaRPr lang="en-US" altLang="ko-KR" dirty="0"/>
          </a:p>
          <a:p>
            <a:r>
              <a:rPr lang="en-US" altLang="ko-KR" dirty="0" err="1"/>
              <a:t>gmap</a:t>
            </a:r>
            <a:r>
              <a:rPr lang="en-US" altLang="ko-KR" dirty="0"/>
              <a:t> &lt;- </a:t>
            </a:r>
            <a:r>
              <a:rPr lang="en-US" altLang="ko-KR" dirty="0" err="1"/>
              <a:t>ggmap</a:t>
            </a:r>
            <a:r>
              <a:rPr lang="en-US" altLang="ko-KR" dirty="0"/>
              <a:t>(map, </a:t>
            </a:r>
            <a:r>
              <a:rPr lang="en-US" altLang="ko-KR" dirty="0" err="1"/>
              <a:t>fullpage</a:t>
            </a:r>
            <a:r>
              <a:rPr lang="en-US" altLang="ko-KR" dirty="0"/>
              <a:t>=TRUE, legend="</a:t>
            </a:r>
            <a:r>
              <a:rPr lang="en-US" altLang="ko-KR" dirty="0" err="1"/>
              <a:t>bottomright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gmap</a:t>
            </a:r>
            <a:r>
              <a:rPr lang="en-US" altLang="ko-KR" dirty="0"/>
              <a:t> + </a:t>
            </a:r>
            <a:r>
              <a:rPr lang="en-US" altLang="ko-KR" dirty="0" err="1"/>
              <a:t>geom_text</a:t>
            </a:r>
            <a:r>
              <a:rPr lang="en-US" altLang="ko-KR" dirty="0"/>
              <a:t>(data=</a:t>
            </a:r>
            <a:r>
              <a:rPr lang="en-US" altLang="ko-KR" dirty="0" err="1"/>
              <a:t>df</a:t>
            </a:r>
            <a:r>
              <a:rPr lang="en-US" altLang="ko-KR" dirty="0"/>
              <a:t>, </a:t>
            </a:r>
            <a:r>
              <a:rPr lang="en-US" altLang="ko-KR" dirty="0" err="1"/>
              <a:t>aes</a:t>
            </a:r>
            <a:r>
              <a:rPr lang="en-US" altLang="ko-KR" dirty="0"/>
              <a:t>(</a:t>
            </a:r>
            <a:r>
              <a:rPr lang="en-US" altLang="ko-KR" dirty="0" err="1"/>
              <a:t>lon</a:t>
            </a:r>
            <a:r>
              <a:rPr lang="en-US" altLang="ko-KR" dirty="0"/>
              <a:t>, </a:t>
            </a:r>
            <a:r>
              <a:rPr lang="en-US" altLang="ko-KR" dirty="0" err="1"/>
              <a:t>lat</a:t>
            </a:r>
            <a:r>
              <a:rPr lang="en-US" altLang="ko-KR" dirty="0"/>
              <a:t>, </a:t>
            </a:r>
            <a:r>
              <a:rPr lang="en-US" altLang="ko-KR" dirty="0" err="1"/>
              <a:t>colour</a:t>
            </a:r>
            <a:r>
              <a:rPr lang="en-US" altLang="ko-KR" dirty="0"/>
              <a:t>=factor(name)), size=6, label=</a:t>
            </a:r>
            <a:r>
              <a:rPr lang="en-US" altLang="ko-KR" dirty="0" err="1"/>
              <a:t>seq_along</a:t>
            </a:r>
            <a:r>
              <a:rPr lang="en-US" altLang="ko-KR" dirty="0"/>
              <a:t>(</a:t>
            </a:r>
            <a:r>
              <a:rPr lang="en-US" altLang="ko-KR" dirty="0" err="1"/>
              <a:t>df$name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10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</a:t>
            </a:r>
            <a:r>
              <a:rPr lang="ko-KR" altLang="en-US" dirty="0"/>
              <a:t>작성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서울 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,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대전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,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제주도 통계</a:t>
            </a:r>
            <a:r>
              <a:rPr lang="en-US" altLang="ko-KR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: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17" y="1475004"/>
            <a:ext cx="9469259" cy="2037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############</a:t>
            </a:r>
            <a:r>
              <a:rPr lang="ko-KR" altLang="en-US" dirty="0"/>
              <a:t>통계</a:t>
            </a:r>
          </a:p>
          <a:p>
            <a:r>
              <a:rPr lang="en-US" altLang="ko-KR" dirty="0"/>
              <a:t>Height&lt;-c(23595570,9146426,30343044)#</a:t>
            </a:r>
            <a:r>
              <a:rPr lang="ko-KR" altLang="en-US" dirty="0"/>
              <a:t>서울 </a:t>
            </a:r>
            <a:r>
              <a:rPr lang="en-US" altLang="ko-KR" dirty="0"/>
              <a:t>,</a:t>
            </a:r>
            <a:r>
              <a:rPr lang="ko-KR" altLang="en-US" dirty="0"/>
              <a:t>대전  </a:t>
            </a:r>
            <a:r>
              <a:rPr lang="en-US" altLang="ko-KR" dirty="0"/>
              <a:t>,</a:t>
            </a:r>
            <a:r>
              <a:rPr lang="ko-KR" altLang="en-US" dirty="0"/>
              <a:t>제주도</a:t>
            </a:r>
          </a:p>
          <a:p>
            <a:r>
              <a:rPr lang="en-US" altLang="ko-KR" dirty="0"/>
              <a:t>Name&lt;-c(＂</a:t>
            </a:r>
            <a:r>
              <a:rPr lang="ko-KR" altLang="en-US" dirty="0"/>
              <a:t>서울</a:t>
            </a:r>
            <a:r>
              <a:rPr lang="en-US" altLang="ko-KR" dirty="0"/>
              <a:t>＂,＂</a:t>
            </a:r>
            <a:r>
              <a:rPr lang="ko-KR" altLang="en-US" dirty="0"/>
              <a:t>대전</a:t>
            </a:r>
            <a:r>
              <a:rPr lang="en-US" altLang="ko-KR" dirty="0"/>
              <a:t>＂,＂</a:t>
            </a:r>
            <a:r>
              <a:rPr lang="ko-KR" altLang="en-US" dirty="0"/>
              <a:t>제주도</a:t>
            </a:r>
            <a:r>
              <a:rPr lang="en-US" altLang="ko-KR" dirty="0"/>
              <a:t>＂)</a:t>
            </a:r>
          </a:p>
          <a:p>
            <a:r>
              <a:rPr lang="en-US" altLang="ko-KR" dirty="0"/>
              <a:t>Windows()</a:t>
            </a:r>
          </a:p>
          <a:p>
            <a:r>
              <a:rPr lang="en-US" altLang="ko-KR" dirty="0" err="1"/>
              <a:t>Bp</a:t>
            </a:r>
            <a:r>
              <a:rPr lang="en-US" altLang="ko-KR" dirty="0"/>
              <a:t>&lt;-</a:t>
            </a:r>
            <a:r>
              <a:rPr lang="en-US" altLang="ko-KR" dirty="0" err="1"/>
              <a:t>barplot</a:t>
            </a:r>
            <a:r>
              <a:rPr lang="en-US" altLang="ko-KR" dirty="0"/>
              <a:t>(</a:t>
            </a:r>
            <a:r>
              <a:rPr lang="en-US" altLang="ko-KR" dirty="0" err="1"/>
              <a:t>height,names.arg</a:t>
            </a:r>
            <a:r>
              <a:rPr lang="en-US" altLang="ko-KR" dirty="0"/>
              <a:t> = </a:t>
            </a:r>
            <a:r>
              <a:rPr lang="en-US" altLang="ko-KR" dirty="0" err="1"/>
              <a:t>name,main</a:t>
            </a:r>
            <a:r>
              <a:rPr lang="en-US" altLang="ko-KR" dirty="0"/>
              <a:t>="</a:t>
            </a:r>
            <a:r>
              <a:rPr lang="ko-KR" altLang="en-US" dirty="0" err="1"/>
              <a:t>각지역별</a:t>
            </a:r>
            <a:r>
              <a:rPr lang="ko-KR" altLang="en-US" dirty="0"/>
              <a:t> </a:t>
            </a:r>
            <a:r>
              <a:rPr lang="ko-KR" altLang="en-US" dirty="0" err="1"/>
              <a:t>관광자수</a:t>
            </a:r>
            <a:r>
              <a:rPr lang="en-US" altLang="ko-KR" dirty="0"/>
              <a:t>",</a:t>
            </a:r>
            <a:r>
              <a:rPr lang="en-US" altLang="ko-KR" dirty="0" err="1"/>
              <a:t>ylab</a:t>
            </a:r>
            <a:r>
              <a:rPr lang="en-US" altLang="ko-KR" dirty="0"/>
              <a:t>="</a:t>
            </a:r>
            <a:r>
              <a:rPr lang="ko-KR" altLang="en-US" dirty="0" err="1"/>
              <a:t>관광자수</a:t>
            </a:r>
            <a:r>
              <a:rPr lang="en-US" altLang="ko-KR" dirty="0"/>
              <a:t>",col=rainbow(length(height)))</a:t>
            </a:r>
          </a:p>
          <a:p>
            <a:endParaRPr lang="en-US" altLang="ko-KR" dirty="0"/>
          </a:p>
          <a:p>
            <a:r>
              <a:rPr lang="en-US" altLang="ko-KR" dirty="0"/>
              <a:t>text(x=</a:t>
            </a:r>
            <a:r>
              <a:rPr lang="en-US" altLang="ko-KR" dirty="0" err="1"/>
              <a:t>bp,y</a:t>
            </a:r>
            <a:r>
              <a:rPr lang="en-US" altLang="ko-KR" dirty="0"/>
              <a:t>=</a:t>
            </a:r>
            <a:r>
              <a:rPr lang="en-US" altLang="ko-KR" dirty="0" err="1"/>
              <a:t>height,labels</a:t>
            </a:r>
            <a:r>
              <a:rPr lang="en-US" altLang="ko-KR" dirty="0"/>
              <a:t>=round(height,0),</a:t>
            </a:r>
            <a:r>
              <a:rPr lang="en-US" altLang="ko-KR" dirty="0" err="1"/>
              <a:t>pos</a:t>
            </a:r>
            <a:r>
              <a:rPr lang="en-US" altLang="ko-KR" dirty="0"/>
              <a:t>=1)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1108922"/>
            <a:ext cx="2678938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각 지역별 총 관광 수 추출 후</a:t>
            </a:r>
            <a:endParaRPr lang="en-US" altLang="ko-KR" dirty="0"/>
          </a:p>
          <a:p>
            <a:r>
              <a:rPr lang="en-US" altLang="ko-KR" dirty="0"/>
              <a:t>2.R </a:t>
            </a:r>
            <a:r>
              <a:rPr lang="ko-KR" altLang="en-US" dirty="0"/>
              <a:t>프로그래밍 </a:t>
            </a:r>
          </a:p>
        </p:txBody>
      </p:sp>
    </p:spTree>
    <p:extLst>
      <p:ext uri="{BB962C8B-B14F-4D97-AF65-F5344CB8AC3E}">
        <p14:creationId xmlns:p14="http://schemas.microsoft.com/office/powerpoint/2010/main" val="781559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</a:t>
            </a:r>
            <a:r>
              <a:rPr lang="ko-KR" altLang="en-US" dirty="0"/>
              <a:t>작성 과정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" y="1130297"/>
            <a:ext cx="5413836" cy="3764383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각 지역별 관광지  총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통계수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시각화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3205" y="2065412"/>
            <a:ext cx="4310795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엑셀 파일 </a:t>
            </a:r>
            <a:r>
              <a:rPr lang="ko-KR" altLang="en-US" dirty="0" err="1"/>
              <a:t>필터링</a:t>
            </a:r>
            <a:r>
              <a:rPr lang="ko-KR" altLang="en-US" dirty="0"/>
              <a:t> 후 웹에서 하는 </a:t>
            </a:r>
            <a:r>
              <a:rPr lang="en-US" altLang="ko-KR" dirty="0"/>
              <a:t>R</a:t>
            </a:r>
            <a:r>
              <a:rPr lang="ko-KR" altLang="en-US" dirty="0"/>
              <a:t>프로그래밍 활용</a:t>
            </a:r>
            <a:endParaRPr lang="en-US" altLang="ko-KR" dirty="0"/>
          </a:p>
          <a:p>
            <a:r>
              <a:rPr lang="en-US" altLang="ko-KR" dirty="0"/>
              <a:t>:http://45.118.135.113:3838/ggplot2new/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804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</a:t>
            </a:r>
            <a:r>
              <a:rPr lang="ko-KR" altLang="en-US" dirty="0"/>
              <a:t>작성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42874" y="549219"/>
            <a:ext cx="8533581" cy="41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ko-KR" alt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Gobold" panose="02000500000000000000" pitchFamily="2" charset="0"/>
              </a:rPr>
              <a:t>◆  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각 지역별 가장 많이 가는 관광지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검색수와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실 </a:t>
            </a:r>
            <a:r>
              <a:rPr lang="ko-KR" alt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관광객수의</a:t>
            </a:r>
            <a:r>
              <a:rPr lang="ko-KR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obold" panose="02000500000000000000" pitchFamily="2" charset="0"/>
              </a:rPr>
              <a:t> 관계</a:t>
            </a:r>
            <a:endParaRPr lang="ko-KR" altLang="en-US" sz="2200" kern="1200" dirty="0">
              <a:solidFill>
                <a:schemeClr val="tx1">
                  <a:lumMod val="85000"/>
                  <a:lumOff val="15000"/>
                </a:schemeClr>
              </a:solidFill>
              <a:latin typeface="Gobold" panose="02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1244228"/>
            <a:ext cx="3637534" cy="1388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네이버 빅데이터 랩 에서 </a:t>
            </a:r>
            <a:endParaRPr lang="en-US" altLang="ko-KR" dirty="0"/>
          </a:p>
          <a:p>
            <a:r>
              <a:rPr lang="ko-KR" altLang="en-US" dirty="0"/>
              <a:t>검색 비율 </a:t>
            </a:r>
            <a:r>
              <a:rPr lang="en-US" altLang="ko-KR" dirty="0" err="1"/>
              <a:t>xlsx</a:t>
            </a:r>
            <a:r>
              <a:rPr lang="ko-KR" altLang="en-US" dirty="0"/>
              <a:t>로 추출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주요관광지점 입장객에서 데이터 값 추출</a:t>
            </a:r>
            <a:endParaRPr lang="en-US" altLang="ko-KR" dirty="0"/>
          </a:p>
          <a:p>
            <a:r>
              <a:rPr lang="en-US" altLang="ko-KR" dirty="0"/>
              <a:t>3. R </a:t>
            </a:r>
            <a:r>
              <a:rPr lang="en-US" altLang="ko-KR" dirty="0" err="1"/>
              <a:t>barplot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" y="964490"/>
            <a:ext cx="4273362" cy="2834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84421"/>
            <a:ext cx="3923928" cy="22072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28184" y="2497460"/>
            <a:ext cx="2736304" cy="1262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오월드</a:t>
            </a:r>
            <a:r>
              <a:rPr lang="ko-KR" altLang="en-US" dirty="0"/>
              <a:t> </a:t>
            </a:r>
          </a:p>
          <a:p>
            <a:r>
              <a:rPr lang="en-US" altLang="ko-KR" dirty="0" err="1"/>
              <a:t>O_world</a:t>
            </a:r>
            <a:r>
              <a:rPr lang="en-US" altLang="ko-KR" dirty="0"/>
              <a:t> &lt;- read.csv(</a:t>
            </a:r>
            <a:r>
              <a:rPr lang="en-US" altLang="ko-KR" dirty="0" err="1"/>
              <a:t>choose.files</a:t>
            </a:r>
            <a:r>
              <a:rPr lang="en-US" altLang="ko-KR" dirty="0"/>
              <a:t>())</a:t>
            </a:r>
          </a:p>
          <a:p>
            <a:r>
              <a:rPr lang="en-US" altLang="ko-KR" dirty="0" err="1"/>
              <a:t>O_world_label</a:t>
            </a:r>
            <a:r>
              <a:rPr lang="en-US" altLang="ko-KR" dirty="0"/>
              <a:t> &lt;- </a:t>
            </a:r>
            <a:r>
              <a:rPr lang="en-US" altLang="ko-KR" dirty="0" err="1"/>
              <a:t>data.frame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=</a:t>
            </a:r>
            <a:r>
              <a:rPr lang="en-US" altLang="ko-KR" dirty="0" err="1"/>
              <a:t>O_world$X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O_world</a:t>
            </a:r>
            <a:r>
              <a:rPr lang="en-US" altLang="ko-KR" dirty="0"/>
              <a:t> &lt;- </a:t>
            </a:r>
            <a:r>
              <a:rPr lang="en-US" altLang="ko-KR" dirty="0" err="1"/>
              <a:t>data.frame</a:t>
            </a:r>
            <a:r>
              <a:rPr lang="en-US" altLang="ko-KR" dirty="0"/>
              <a:t>(</a:t>
            </a:r>
            <a:r>
              <a:rPr lang="ko-KR" altLang="en-US" dirty="0"/>
              <a:t>검색</a:t>
            </a:r>
            <a:r>
              <a:rPr lang="en-US" altLang="ko-KR" dirty="0"/>
              <a:t>=</a:t>
            </a:r>
            <a:r>
              <a:rPr lang="en-US" altLang="ko-KR" dirty="0" err="1"/>
              <a:t>O_world</a:t>
            </a:r>
            <a:r>
              <a:rPr lang="en-US" altLang="ko-KR" dirty="0"/>
              <a:t>$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방문</a:t>
            </a:r>
            <a:r>
              <a:rPr lang="en-US" altLang="ko-KR" dirty="0"/>
              <a:t>=</a:t>
            </a:r>
            <a:r>
              <a:rPr lang="en-US" altLang="ko-KR" dirty="0" err="1"/>
              <a:t>O_world</a:t>
            </a:r>
            <a:r>
              <a:rPr lang="en-US" altLang="ko-KR" dirty="0"/>
              <a:t>$</a:t>
            </a:r>
            <a:r>
              <a:rPr lang="ko-KR" altLang="en-US" dirty="0"/>
              <a:t>방문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O_world</a:t>
            </a:r>
            <a:r>
              <a:rPr lang="en-US" altLang="ko-KR" dirty="0"/>
              <a:t> &lt;- </a:t>
            </a:r>
            <a:r>
              <a:rPr lang="en-US" altLang="ko-KR" dirty="0" err="1"/>
              <a:t>rbind</a:t>
            </a:r>
            <a:r>
              <a:rPr lang="en-US" altLang="ko-KR" dirty="0"/>
              <a:t>(</a:t>
            </a:r>
            <a:r>
              <a:rPr lang="en-US" altLang="ko-KR" dirty="0" err="1"/>
              <a:t>O_world</a:t>
            </a:r>
            <a:r>
              <a:rPr lang="en-US" altLang="ko-KR" dirty="0"/>
              <a:t>$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en-US" altLang="ko-KR" dirty="0" err="1"/>
              <a:t>O_world</a:t>
            </a:r>
            <a:r>
              <a:rPr lang="en-US" altLang="ko-KR" dirty="0"/>
              <a:t>$</a:t>
            </a:r>
            <a:r>
              <a:rPr lang="ko-KR" altLang="en-US" dirty="0"/>
              <a:t>방문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list &lt;- c("</a:t>
            </a:r>
            <a:r>
              <a:rPr lang="ko-KR" altLang="en-US" dirty="0"/>
              <a:t>검색</a:t>
            </a:r>
            <a:r>
              <a:rPr lang="en-US" altLang="ko-KR" dirty="0"/>
              <a:t>", "</a:t>
            </a:r>
            <a:r>
              <a:rPr lang="ko-KR" altLang="en-US" dirty="0"/>
              <a:t>방문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windows()</a:t>
            </a:r>
          </a:p>
          <a:p>
            <a:r>
              <a:rPr lang="en-US" altLang="ko-KR" dirty="0" err="1"/>
              <a:t>barplot</a:t>
            </a:r>
            <a:r>
              <a:rPr lang="en-US" altLang="ko-KR" dirty="0"/>
              <a:t>(</a:t>
            </a:r>
            <a:r>
              <a:rPr lang="en-US" altLang="ko-KR" dirty="0" err="1"/>
              <a:t>O_world</a:t>
            </a:r>
            <a:r>
              <a:rPr lang="en-US" altLang="ko-KR" dirty="0"/>
              <a:t>, main="</a:t>
            </a:r>
            <a:r>
              <a:rPr lang="ko-KR" altLang="en-US" dirty="0" err="1"/>
              <a:t>오월드</a:t>
            </a:r>
            <a:r>
              <a:rPr lang="ko-KR" altLang="en-US" dirty="0"/>
              <a:t> </a:t>
            </a:r>
            <a:r>
              <a:rPr lang="ko-KR" altLang="en-US" dirty="0" err="1"/>
              <a:t>검색지수와</a:t>
            </a:r>
            <a:r>
              <a:rPr lang="ko-KR" altLang="en-US" dirty="0"/>
              <a:t> 실 </a:t>
            </a:r>
            <a:r>
              <a:rPr lang="ko-KR" altLang="en-US" dirty="0" err="1"/>
              <a:t>관광객수의</a:t>
            </a:r>
            <a:r>
              <a:rPr lang="ko-KR" altLang="en-US" dirty="0"/>
              <a:t> 관계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names.arg</a:t>
            </a:r>
            <a:r>
              <a:rPr lang="en-US" altLang="ko-KR" dirty="0"/>
              <a:t>=</a:t>
            </a:r>
            <a:r>
              <a:rPr lang="en-US" altLang="ko-KR" dirty="0" err="1"/>
              <a:t>O_world_label</a:t>
            </a:r>
            <a:r>
              <a:rPr lang="en-US" altLang="ko-KR" dirty="0"/>
              <a:t>$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xlab</a:t>
            </a:r>
            <a:r>
              <a:rPr lang="en-US" altLang="ko-KR" dirty="0"/>
              <a:t>="</a:t>
            </a:r>
            <a:r>
              <a:rPr lang="ko-KR" altLang="en-US" dirty="0"/>
              <a:t>월</a:t>
            </a:r>
            <a:r>
              <a:rPr lang="en-US" altLang="ko-KR" dirty="0"/>
              <a:t>", </a:t>
            </a:r>
            <a:r>
              <a:rPr lang="en-US" altLang="ko-KR" dirty="0" err="1"/>
              <a:t>ylab</a:t>
            </a:r>
            <a:r>
              <a:rPr lang="en-US" altLang="ko-KR" dirty="0"/>
              <a:t>="</a:t>
            </a:r>
            <a:r>
              <a:rPr lang="ko-KR" altLang="en-US" dirty="0"/>
              <a:t>비율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col=c("</a:t>
            </a:r>
            <a:r>
              <a:rPr lang="en-US" altLang="ko-KR" dirty="0" err="1"/>
              <a:t>Darkblue</a:t>
            </a:r>
            <a:r>
              <a:rPr lang="en-US" altLang="ko-KR" dirty="0"/>
              <a:t>", "red"),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legend.text</a:t>
            </a:r>
            <a:r>
              <a:rPr lang="en-US" altLang="ko-KR" dirty="0"/>
              <a:t>=list,</a:t>
            </a:r>
          </a:p>
          <a:p>
            <a:r>
              <a:rPr lang="en-US" altLang="ko-KR" dirty="0"/>
              <a:t>        beside=TRUE,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ylim</a:t>
            </a:r>
            <a:r>
              <a:rPr lang="en-US" altLang="ko-KR" dirty="0"/>
              <a:t>=c(0, 100),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args.legend</a:t>
            </a:r>
            <a:r>
              <a:rPr lang="en-US" altLang="ko-KR" dirty="0"/>
              <a:t>=list(x='top'))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경복궁</a:t>
            </a:r>
          </a:p>
          <a:p>
            <a:r>
              <a:rPr lang="en-US" altLang="ko-KR" dirty="0"/>
              <a:t>data1&lt;-read.csv(</a:t>
            </a:r>
            <a:r>
              <a:rPr lang="en-US" altLang="ko-KR" dirty="0" err="1"/>
              <a:t>choose.files</a:t>
            </a:r>
            <a:r>
              <a:rPr lang="en-US" altLang="ko-KR" dirty="0"/>
              <a:t>())</a:t>
            </a:r>
          </a:p>
          <a:p>
            <a:endParaRPr lang="en-US" altLang="ko-KR" dirty="0"/>
          </a:p>
          <a:p>
            <a:r>
              <a:rPr lang="en-US" altLang="ko-KR" dirty="0"/>
              <a:t>height1 &lt;- </a:t>
            </a:r>
            <a:r>
              <a:rPr lang="en-US" altLang="ko-KR" dirty="0" err="1"/>
              <a:t>as.integer</a:t>
            </a:r>
            <a:r>
              <a:rPr lang="en-US" altLang="ko-KR" dirty="0"/>
              <a:t>(data1$</a:t>
            </a:r>
            <a:r>
              <a:rPr lang="ko-KR" altLang="en-US" dirty="0"/>
              <a:t>방문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height2 &lt;- </a:t>
            </a:r>
            <a:r>
              <a:rPr lang="en-US" altLang="ko-KR" dirty="0" err="1"/>
              <a:t>as.integer</a:t>
            </a:r>
            <a:r>
              <a:rPr lang="en-US" altLang="ko-KR" dirty="0"/>
              <a:t>(data1$</a:t>
            </a:r>
            <a:r>
              <a:rPr lang="ko-KR" altLang="en-US" dirty="0"/>
              <a:t>관광객수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height &lt;- </a:t>
            </a:r>
            <a:r>
              <a:rPr lang="en-US" altLang="ko-KR" dirty="0" err="1"/>
              <a:t>rbind</a:t>
            </a:r>
            <a:r>
              <a:rPr lang="en-US" altLang="ko-KR" dirty="0"/>
              <a:t>(height1, height2)</a:t>
            </a:r>
          </a:p>
          <a:p>
            <a:r>
              <a:rPr lang="en-US" altLang="ko-KR" dirty="0"/>
              <a:t>height</a:t>
            </a:r>
          </a:p>
          <a:p>
            <a:endParaRPr lang="en-US" altLang="ko-KR" dirty="0"/>
          </a:p>
          <a:p>
            <a:r>
              <a:rPr lang="en-US" altLang="ko-KR" dirty="0"/>
              <a:t>name &lt;- c("1</a:t>
            </a:r>
            <a:r>
              <a:rPr lang="ko-KR" altLang="en-US" dirty="0"/>
              <a:t>월</a:t>
            </a:r>
            <a:r>
              <a:rPr lang="en-US" altLang="ko-KR" dirty="0"/>
              <a:t>", "2</a:t>
            </a:r>
            <a:r>
              <a:rPr lang="ko-KR" altLang="en-US" dirty="0"/>
              <a:t>월</a:t>
            </a:r>
            <a:r>
              <a:rPr lang="en-US" altLang="ko-KR" dirty="0"/>
              <a:t>", "3</a:t>
            </a:r>
            <a:r>
              <a:rPr lang="ko-KR" altLang="en-US" dirty="0"/>
              <a:t>월</a:t>
            </a:r>
            <a:r>
              <a:rPr lang="en-US" altLang="ko-KR" dirty="0"/>
              <a:t>", "4</a:t>
            </a:r>
            <a:r>
              <a:rPr lang="ko-KR" altLang="en-US" dirty="0"/>
              <a:t>월</a:t>
            </a:r>
            <a:r>
              <a:rPr lang="en-US" altLang="ko-KR" dirty="0"/>
              <a:t>","5</a:t>
            </a:r>
            <a:r>
              <a:rPr lang="ko-KR" altLang="en-US" dirty="0"/>
              <a:t>월</a:t>
            </a:r>
            <a:r>
              <a:rPr lang="en-US" altLang="ko-KR" dirty="0"/>
              <a:t>","6</a:t>
            </a:r>
            <a:r>
              <a:rPr lang="ko-KR" altLang="en-US" dirty="0"/>
              <a:t>월</a:t>
            </a:r>
            <a:r>
              <a:rPr lang="en-US" altLang="ko-KR" dirty="0"/>
              <a:t>","7</a:t>
            </a:r>
            <a:r>
              <a:rPr lang="ko-KR" altLang="en-US" dirty="0"/>
              <a:t>월</a:t>
            </a:r>
            <a:r>
              <a:rPr lang="en-US" altLang="ko-KR" dirty="0"/>
              <a:t>","8</a:t>
            </a:r>
            <a:r>
              <a:rPr lang="ko-KR" altLang="en-US" dirty="0"/>
              <a:t>월</a:t>
            </a:r>
            <a:r>
              <a:rPr lang="en-US" altLang="ko-KR" dirty="0"/>
              <a:t>","9</a:t>
            </a:r>
            <a:r>
              <a:rPr lang="ko-KR" altLang="en-US" dirty="0"/>
              <a:t>월</a:t>
            </a:r>
            <a:r>
              <a:rPr lang="en-US" altLang="ko-KR" dirty="0"/>
              <a:t>","10</a:t>
            </a:r>
            <a:r>
              <a:rPr lang="ko-KR" altLang="en-US" dirty="0"/>
              <a:t>월</a:t>
            </a:r>
            <a:r>
              <a:rPr lang="en-US" altLang="ko-KR" dirty="0"/>
              <a:t>","11</a:t>
            </a:r>
            <a:r>
              <a:rPr lang="ko-KR" altLang="en-US" dirty="0"/>
              <a:t>월</a:t>
            </a:r>
            <a:r>
              <a:rPr lang="en-US" altLang="ko-KR" dirty="0"/>
              <a:t>","12</a:t>
            </a:r>
            <a:r>
              <a:rPr lang="ko-KR" altLang="en-US" dirty="0"/>
              <a:t>월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legend_lbl</a:t>
            </a:r>
            <a:r>
              <a:rPr lang="en-US" altLang="ko-KR" dirty="0"/>
              <a:t> &lt;- c("</a:t>
            </a:r>
            <a:r>
              <a:rPr lang="ko-KR" altLang="en-US" dirty="0" err="1"/>
              <a:t>검색자수</a:t>
            </a:r>
            <a:r>
              <a:rPr lang="en-US" altLang="ko-KR" dirty="0"/>
              <a:t>", "</a:t>
            </a:r>
            <a:r>
              <a:rPr lang="ko-KR" altLang="en-US" dirty="0"/>
              <a:t>실 관광객수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 err="1"/>
              <a:t>barplot</a:t>
            </a:r>
            <a:r>
              <a:rPr lang="en-US" altLang="ko-KR" dirty="0"/>
              <a:t>(height, main="</a:t>
            </a:r>
            <a:r>
              <a:rPr lang="ko-KR" altLang="en-US" dirty="0"/>
              <a:t>경복궁 </a:t>
            </a:r>
            <a:r>
              <a:rPr lang="ko-KR" altLang="en-US" dirty="0" err="1"/>
              <a:t>검색자수와</a:t>
            </a:r>
            <a:r>
              <a:rPr lang="ko-KR" altLang="en-US" dirty="0"/>
              <a:t> 실 </a:t>
            </a:r>
            <a:r>
              <a:rPr lang="ko-KR" altLang="en-US" dirty="0" err="1"/>
              <a:t>관광객수의</a:t>
            </a:r>
            <a:r>
              <a:rPr lang="ko-KR" altLang="en-US" dirty="0"/>
              <a:t> 관계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names.arg</a:t>
            </a:r>
            <a:r>
              <a:rPr lang="en-US" altLang="ko-KR" dirty="0"/>
              <a:t>=name,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xlab</a:t>
            </a:r>
            <a:r>
              <a:rPr lang="en-US" altLang="ko-KR" dirty="0"/>
              <a:t>="</a:t>
            </a:r>
            <a:r>
              <a:rPr lang="ko-KR" altLang="en-US" dirty="0" err="1"/>
              <a:t>검색자와</a:t>
            </a:r>
            <a:r>
              <a:rPr lang="ko-KR" altLang="en-US" dirty="0"/>
              <a:t> 실 관광객수</a:t>
            </a:r>
            <a:r>
              <a:rPr lang="en-US" altLang="ko-KR" dirty="0"/>
              <a:t>", </a:t>
            </a:r>
            <a:r>
              <a:rPr lang="en-US" altLang="ko-KR" dirty="0" err="1"/>
              <a:t>ylab</a:t>
            </a:r>
            <a:r>
              <a:rPr lang="en-US" altLang="ko-KR" dirty="0"/>
              <a:t>="</a:t>
            </a:r>
            <a:r>
              <a:rPr lang="ko-KR" altLang="en-US" dirty="0"/>
              <a:t>비율</a:t>
            </a:r>
            <a:r>
              <a:rPr lang="en-US" altLang="ko-KR" dirty="0"/>
              <a:t>(%)",</a:t>
            </a:r>
          </a:p>
          <a:p>
            <a:r>
              <a:rPr lang="en-US" altLang="ko-KR" dirty="0"/>
              <a:t>        col=c("</a:t>
            </a:r>
            <a:r>
              <a:rPr lang="en-US" altLang="ko-KR" dirty="0" err="1"/>
              <a:t>darkblue</a:t>
            </a:r>
            <a:r>
              <a:rPr lang="en-US" altLang="ko-KR" dirty="0"/>
              <a:t>","red"),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legend.text</a:t>
            </a:r>
            <a:r>
              <a:rPr lang="en-US" altLang="ko-KR" dirty="0"/>
              <a:t>=</a:t>
            </a:r>
            <a:r>
              <a:rPr lang="en-US" altLang="ko-KR" dirty="0" err="1"/>
              <a:t>legend_lbl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beside=TRUE,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args.legend</a:t>
            </a:r>
            <a:r>
              <a:rPr lang="en-US" altLang="ko-KR" dirty="0"/>
              <a:t>=list(x='top'))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" y="3865611"/>
            <a:ext cx="2874798" cy="18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3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934</TotalTime>
  <Words>2478</Words>
  <Application>Microsoft Office PowerPoint</Application>
  <PresentationFormat>화면 슬라이드 쇼(16:10)</PresentationFormat>
  <Paragraphs>292</Paragraphs>
  <Slides>22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  <vt:variant>
        <vt:lpstr>재구성한 쇼</vt:lpstr>
      </vt:variant>
      <vt:variant>
        <vt:i4>1</vt:i4>
      </vt:variant>
    </vt:vector>
  </HeadingPairs>
  <TitlesOfParts>
    <vt:vector size="29" baseType="lpstr">
      <vt:lpstr>Gobold</vt:lpstr>
      <vt:lpstr>KoPub돋움체 Bold</vt:lpstr>
      <vt:lpstr>KoPub돋움체 Light</vt:lpstr>
      <vt:lpstr>맑은 고딕</vt:lpstr>
      <vt:lpstr>Arial</vt:lpstr>
      <vt:lpstr>Office 테마</vt:lpstr>
      <vt:lpstr>PowerPoint 프레젠테이션</vt:lpstr>
      <vt:lpstr>INDEX</vt:lpstr>
      <vt:lpstr>기획의도</vt:lpstr>
      <vt:lpstr>   작성 과정</vt:lpstr>
      <vt:lpstr>   작성 과정</vt:lpstr>
      <vt:lpstr>   작성 과정</vt:lpstr>
      <vt:lpstr>   작성 과정</vt:lpstr>
      <vt:lpstr>   작성 과정</vt:lpstr>
      <vt:lpstr>   작성 과정</vt:lpstr>
      <vt:lpstr>   프로젝트 내용</vt:lpstr>
      <vt:lpstr>   프로젝트 내용  및  중요 실행화면</vt:lpstr>
      <vt:lpstr>          프로젝트 내용  및  중요 실행화면</vt:lpstr>
      <vt:lpstr>1      프로젝트 내용  및  중요 실행화면</vt:lpstr>
      <vt:lpstr>1      프로젝트 내용  및  중요 실행화면</vt:lpstr>
      <vt:lpstr>1      프로젝트 내용  및  중요 실행화면</vt:lpstr>
      <vt:lpstr>1      프로젝트 내용  및  중요 실행화면</vt:lpstr>
      <vt:lpstr>1      프로젝트 내용  및  중요 실행화면</vt:lpstr>
      <vt:lpstr>    프로젝트 내용  및  중요 실행화면</vt:lpstr>
      <vt:lpstr>1      프로젝트 내용  및  중요 실행화면</vt:lpstr>
      <vt:lpstr>   주요 구현 사항(문제점, 자료 수집) </vt:lpstr>
      <vt:lpstr>결론</vt:lpstr>
      <vt:lpstr>후기( 느낌점,배운점)</vt:lpstr>
      <vt:lpstr>재구성한 쇼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한 정우</cp:lastModifiedBy>
  <cp:revision>58</cp:revision>
  <dcterms:created xsi:type="dcterms:W3CDTF">2015-03-18T01:46:07Z</dcterms:created>
  <dcterms:modified xsi:type="dcterms:W3CDTF">2019-12-29T04:26:04Z</dcterms:modified>
</cp:coreProperties>
</file>